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59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9890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קובץ</a:t>
            </a:r>
            <a:r>
              <a:rPr dirty="0"/>
              <a:t> </a:t>
            </a:r>
            <a:r>
              <a:rPr dirty="0" err="1"/>
              <a:t>פתוח</a:t>
            </a:r>
            <a:r>
              <a:rPr dirty="0"/>
              <a:t> </a:t>
            </a:r>
            <a:r>
              <a:rPr dirty="0" err="1"/>
              <a:t>לעריכה</a:t>
            </a:r>
            <a:r>
              <a:rPr dirty="0"/>
              <a:t>: </a:t>
            </a:r>
            <a:r>
              <a:rPr lang="he-IL" dirty="0"/>
              <a:t> </a:t>
            </a:r>
            <a:r>
              <a:rPr dirty="0" err="1"/>
              <a:t>כל</a:t>
            </a:r>
            <a:r>
              <a:rPr dirty="0"/>
              <a:t> </a:t>
            </a:r>
            <a:r>
              <a:rPr dirty="0" err="1"/>
              <a:t>הקופסאות</a:t>
            </a:r>
            <a:r>
              <a:rPr lang="he-IL" dirty="0"/>
              <a:t>,</a:t>
            </a:r>
            <a:r>
              <a:rPr dirty="0"/>
              <a:t> </a:t>
            </a:r>
            <a:r>
              <a:rPr dirty="0" err="1"/>
              <a:t>הטקסטים</a:t>
            </a:r>
            <a:r>
              <a:rPr dirty="0"/>
              <a:t> </a:t>
            </a:r>
            <a:r>
              <a:rPr dirty="0" err="1"/>
              <a:t>והקווים</a:t>
            </a:r>
            <a:r>
              <a:rPr dirty="0"/>
              <a:t> </a:t>
            </a:r>
            <a:r>
              <a:rPr dirty="0" err="1"/>
              <a:t>הם</a:t>
            </a:r>
            <a:r>
              <a:rPr dirty="0"/>
              <a:t> </a:t>
            </a:r>
            <a:r>
              <a:rPr dirty="0" err="1"/>
              <a:t>אובייקטים</a:t>
            </a:r>
            <a:r>
              <a:rPr dirty="0"/>
              <a:t> </a:t>
            </a:r>
            <a:r>
              <a:rPr dirty="0" err="1"/>
              <a:t>נפרדים</a:t>
            </a:r>
            <a:r>
              <a:rPr dirty="0"/>
              <a:t> ב</a:t>
            </a:r>
            <a:r>
              <a:rPr lang="he-IL" dirty="0"/>
              <a:t> </a:t>
            </a:r>
            <a:r>
              <a:rPr dirty="0"/>
              <a:t>Power</a:t>
            </a:r>
            <a:r>
              <a:rPr lang="he-IL" dirty="0"/>
              <a:t> </a:t>
            </a:r>
            <a:r>
              <a:rPr dirty="0"/>
              <a:t>Point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120640" y="137160"/>
            <a:ext cx="8046720" cy="384048"/>
          </a:xfrm>
          <a:prstGeom prst="roundRect">
            <a:avLst>
              <a:gd name="adj" fmla="val 12000"/>
            </a:avLst>
          </a:prstGeom>
          <a:solidFill>
            <a:srgbClr val="FAFBFD"/>
          </a:solidFill>
          <a:ln w="17780">
            <a:solidFill>
              <a:srgbClr val="FA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2000" b="1" dirty="0">
                <a:solidFill>
                  <a:srgbClr val="13233E"/>
                </a:solidFill>
                <a:latin typeface="Arial"/>
              </a:rPr>
              <a:t>  </a:t>
            </a:r>
            <a:r>
              <a:rPr sz="2000" b="1" dirty="0" err="1">
                <a:solidFill>
                  <a:srgbClr val="13233E"/>
                </a:solidFill>
                <a:latin typeface="Arial"/>
              </a:rPr>
              <a:t>תרשים</a:t>
            </a:r>
            <a:r>
              <a:rPr sz="2000" b="1" dirty="0">
                <a:solidFill>
                  <a:srgbClr val="13233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3233E"/>
                </a:solidFill>
                <a:latin typeface="Arial"/>
              </a:rPr>
              <a:t>מבנה</a:t>
            </a:r>
            <a:r>
              <a:rPr sz="2000" b="1" dirty="0">
                <a:solidFill>
                  <a:srgbClr val="13233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3233E"/>
                </a:solidFill>
                <a:latin typeface="Arial"/>
              </a:rPr>
              <a:t>ארגוני</a:t>
            </a:r>
            <a:r>
              <a:rPr sz="2000" b="1" dirty="0">
                <a:solidFill>
                  <a:srgbClr val="13233E"/>
                </a:solidFill>
                <a:latin typeface="Arial"/>
              </a:rPr>
              <a:t> </a:t>
            </a:r>
            <a:r>
              <a:rPr lang="he-IL" sz="2000" b="1" dirty="0">
                <a:solidFill>
                  <a:srgbClr val="13233E"/>
                </a:solidFill>
                <a:latin typeface="Arial"/>
              </a:rPr>
              <a:t> - </a:t>
            </a:r>
            <a:r>
              <a:rPr sz="2000" b="1" dirty="0" err="1">
                <a:solidFill>
                  <a:srgbClr val="13233E"/>
                </a:solidFill>
                <a:latin typeface="Arial"/>
              </a:rPr>
              <a:t>בית</a:t>
            </a:r>
            <a:r>
              <a:rPr sz="2000" b="1" dirty="0">
                <a:solidFill>
                  <a:srgbClr val="13233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3233E"/>
                </a:solidFill>
                <a:latin typeface="Arial"/>
              </a:rPr>
              <a:t>הספר</a:t>
            </a:r>
            <a:r>
              <a:rPr lang="he-IL" sz="2000" b="1" dirty="0">
                <a:solidFill>
                  <a:srgbClr val="13233E"/>
                </a:solidFill>
                <a:latin typeface="Arial"/>
              </a:rPr>
              <a:t> הרב תחומי עמל צפת</a:t>
            </a:r>
            <a:endParaRPr sz="2000" b="1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019777" y="9902951"/>
            <a:ext cx="8412480" cy="256032"/>
          </a:xfrm>
          <a:prstGeom prst="roundRect">
            <a:avLst>
              <a:gd name="adj" fmla="val 12000"/>
            </a:avLst>
          </a:prstGeom>
          <a:solidFill>
            <a:srgbClr val="FAFBFD"/>
          </a:solidFill>
          <a:ln w="17780">
            <a:solidFill>
              <a:srgbClr val="FA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צבע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lang="he-IL" sz="1000" dirty="0">
                <a:solidFill>
                  <a:srgbClr val="475569"/>
                </a:solidFill>
                <a:latin typeface="Arial"/>
              </a:rPr>
              <a:t>משותף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מסמן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lang="he-IL" sz="1000" b="0" dirty="0">
                <a:solidFill>
                  <a:srgbClr val="475569"/>
                </a:solidFill>
                <a:latin typeface="Arial"/>
              </a:rPr>
              <a:t>כפיפות מקצועית 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|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קו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מלא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מסמן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כפיפות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ניהולית</a:t>
            </a:r>
            <a:r>
              <a:rPr sz="1000" b="0" dirty="0">
                <a:solidFill>
                  <a:srgbClr val="475569"/>
                </a:solidFill>
                <a:latin typeface="Arial"/>
              </a:rPr>
              <a:t> </a:t>
            </a:r>
            <a:r>
              <a:rPr sz="1000" b="0" dirty="0" err="1">
                <a:solidFill>
                  <a:srgbClr val="475569"/>
                </a:solidFill>
                <a:latin typeface="Arial"/>
              </a:rPr>
              <a:t>ישירה</a:t>
            </a:r>
            <a:endParaRPr sz="1000" b="0" dirty="0">
              <a:solidFill>
                <a:srgbClr val="475569"/>
              </a:solidFill>
              <a:latin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315200" y="868680"/>
            <a:ext cx="3657600" cy="438912"/>
          </a:xfrm>
          <a:prstGeom prst="roundRect">
            <a:avLst>
              <a:gd name="adj" fmla="val 12000"/>
            </a:avLst>
          </a:prstGeom>
          <a:solidFill>
            <a:srgbClr val="2563A6"/>
          </a:solidFill>
          <a:ln w="17780">
            <a:solidFill>
              <a:srgbClr val="2563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מנהלת בית הספר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44000" y="1307592"/>
            <a:ext cx="0" cy="22860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>
            <a:cxnSpLocks/>
          </p:cNvCxnSpPr>
          <p:nvPr/>
        </p:nvCxnSpPr>
        <p:spPr>
          <a:xfrm>
            <a:off x="1399032" y="1539240"/>
            <a:ext cx="14886432" cy="1828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1399032" y="1536192"/>
            <a:ext cx="0" cy="20116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94359" y="1728216"/>
            <a:ext cx="2311527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819" b="1">
                <a:solidFill>
                  <a:srgbClr val="13233E"/>
                </a:solidFill>
                <a:latin typeface="Arial"/>
              </a:rPr>
              <a:t>מנהלת אדמיניסטרטיבית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412741" y="1536192"/>
            <a:ext cx="0" cy="20116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3312414" y="1737360"/>
            <a:ext cx="246888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819" b="1">
                <a:solidFill>
                  <a:srgbClr val="13233E"/>
                </a:solidFill>
                <a:latin typeface="Arial"/>
              </a:rPr>
              <a:t>מנהלת פדגוגית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7278624" y="1557528"/>
            <a:ext cx="0" cy="20116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149339" y="1737360"/>
            <a:ext cx="246888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819" b="1" dirty="0">
                <a:solidFill>
                  <a:srgbClr val="13233E"/>
                </a:solidFill>
                <a:latin typeface="Arial"/>
              </a:rPr>
              <a:t>סגנית מנהלת</a:t>
            </a:r>
          </a:p>
          <a:p>
            <a:pPr algn="ctr"/>
            <a:r>
              <a:rPr lang="he-IL" sz="819" b="1" dirty="0">
                <a:solidFill>
                  <a:srgbClr val="13233E"/>
                </a:solidFill>
                <a:latin typeface="Arial"/>
              </a:rPr>
              <a:t> פיתוח ארגוני משאבים </a:t>
            </a:r>
            <a:r>
              <a:rPr sz="819" b="1" dirty="0">
                <a:solidFill>
                  <a:srgbClr val="13233E"/>
                </a:solidFill>
                <a:latin typeface="Arial"/>
              </a:rPr>
              <a:t> ו</a:t>
            </a:r>
            <a:r>
              <a:rPr lang="he-IL" sz="819" b="1" dirty="0">
                <a:solidFill>
                  <a:srgbClr val="13233E"/>
                </a:solidFill>
                <a:latin typeface="Arial"/>
              </a:rPr>
              <a:t>שותפויו</a:t>
            </a:r>
            <a:r>
              <a:rPr sz="819" b="1" dirty="0">
                <a:solidFill>
                  <a:srgbClr val="13233E"/>
                </a:solidFill>
                <a:latin typeface="Arial"/>
              </a:rPr>
              <a:t>ת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0969752" y="1553210"/>
            <a:ext cx="0" cy="20116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683496" y="1737360"/>
            <a:ext cx="2600706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819" b="1" dirty="0">
                <a:solidFill>
                  <a:srgbClr val="13233E"/>
                </a:solidFill>
                <a:latin typeface="Arial"/>
              </a:rPr>
              <a:t>סגנית מנהלת </a:t>
            </a:r>
          </a:p>
          <a:p>
            <a:pPr algn="ctr"/>
            <a:r>
              <a:rPr lang="he-IL" sz="819" b="1" dirty="0">
                <a:solidFill>
                  <a:srgbClr val="13233E"/>
                </a:solidFill>
                <a:latin typeface="Arial"/>
              </a:rPr>
              <a:t>חינוך חברתי מעורבות חברתית ומצוינות</a:t>
            </a:r>
            <a:endParaRPr sz="819" b="1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16285464" y="1549908"/>
            <a:ext cx="0" cy="20116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15224759" y="1732932"/>
            <a:ext cx="246888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2563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819" b="1">
                <a:solidFill>
                  <a:srgbClr val="13233E"/>
                </a:solidFill>
                <a:latin typeface="Arial"/>
              </a:rPr>
              <a:t>מנהלת תפוח פיס</a:t>
            </a:r>
          </a:p>
        </p:txBody>
      </p:sp>
      <p:cxnSp>
        <p:nvCxnSpPr>
          <p:cNvPr id="21" name="Connector 20"/>
          <p:cNvCxnSpPr>
            <a:cxnSpLocks/>
            <a:stCxn id="4" idx="2"/>
          </p:cNvCxnSpPr>
          <p:nvPr/>
        </p:nvCxnSpPr>
        <p:spPr>
          <a:xfrm>
            <a:off x="9144000" y="1307592"/>
            <a:ext cx="0" cy="129844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>
            <a:cxnSpLocks/>
          </p:cNvCxnSpPr>
          <p:nvPr/>
        </p:nvCxnSpPr>
        <p:spPr>
          <a:xfrm>
            <a:off x="4412741" y="2541093"/>
            <a:ext cx="9303259" cy="64947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>
            <a:cxnSpLocks/>
          </p:cNvCxnSpPr>
          <p:nvPr/>
        </p:nvCxnSpPr>
        <p:spPr>
          <a:xfrm>
            <a:off x="4412741" y="2535015"/>
            <a:ext cx="0" cy="85740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3716000" y="2606040"/>
            <a:ext cx="0" cy="21031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94360" y="2766483"/>
            <a:ext cx="7955279" cy="410903"/>
          </a:xfrm>
          <a:prstGeom prst="roundRect">
            <a:avLst>
              <a:gd name="adj" fmla="val 12000"/>
            </a:avLst>
          </a:prstGeom>
          <a:solidFill>
            <a:srgbClr val="127A91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1300" b="1" dirty="0">
                <a:solidFill>
                  <a:srgbClr val="FFFFFF"/>
                </a:solidFill>
                <a:latin typeface="Arial"/>
              </a:rPr>
              <a:t>מנהל </a:t>
            </a:r>
            <a:r>
              <a:rPr sz="1300" b="1" dirty="0" err="1">
                <a:solidFill>
                  <a:srgbClr val="FFFFFF"/>
                </a:solidFill>
                <a:latin typeface="Arial"/>
              </a:rPr>
              <a:t>חטיבת</a:t>
            </a:r>
            <a:r>
              <a:rPr sz="13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FFFFFF"/>
                </a:solidFill>
                <a:latin typeface="Arial"/>
              </a:rPr>
              <a:t>הנעורים</a:t>
            </a:r>
            <a:endParaRPr sz="13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711422" y="2767318"/>
            <a:ext cx="7955279" cy="397543"/>
          </a:xfrm>
          <a:prstGeom prst="roundRect">
            <a:avLst>
              <a:gd name="adj" fmla="val 12000"/>
            </a:avLst>
          </a:prstGeom>
          <a:solidFill>
            <a:srgbClr val="127A91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1300" b="1" dirty="0">
                <a:solidFill>
                  <a:srgbClr val="FFFFFF"/>
                </a:solidFill>
                <a:latin typeface="Arial"/>
              </a:rPr>
              <a:t>מנהלת </a:t>
            </a:r>
            <a:r>
              <a:rPr sz="1300" b="1" dirty="0" err="1">
                <a:solidFill>
                  <a:srgbClr val="FFFFFF"/>
                </a:solidFill>
                <a:latin typeface="Arial"/>
              </a:rPr>
              <a:t>חטיבה</a:t>
            </a:r>
            <a:r>
              <a:rPr sz="13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300" b="1" dirty="0" err="1">
                <a:solidFill>
                  <a:srgbClr val="FFFFFF"/>
                </a:solidFill>
                <a:latin typeface="Arial"/>
              </a:rPr>
              <a:t>עליונה</a:t>
            </a:r>
            <a:endParaRPr sz="1300" b="1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28" name="Connector 27"/>
          <p:cNvCxnSpPr>
            <a:cxnSpLocks/>
          </p:cNvCxnSpPr>
          <p:nvPr/>
        </p:nvCxnSpPr>
        <p:spPr>
          <a:xfrm>
            <a:off x="365760" y="3902789"/>
            <a:ext cx="8391582" cy="5026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>
            <a:cxnSpLocks/>
            <a:endCxn id="36" idx="3"/>
          </p:cNvCxnSpPr>
          <p:nvPr/>
        </p:nvCxnSpPr>
        <p:spPr>
          <a:xfrm flipH="1">
            <a:off x="8583554" y="4776192"/>
            <a:ext cx="173788" cy="38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470249" y="3342639"/>
            <a:ext cx="1960080" cy="41665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סגנית מנהל חטיבת נעורים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70190" y="4033394"/>
            <a:ext cx="1906524" cy="406907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660" b="0" dirty="0">
                <a:solidFill>
                  <a:srgbClr val="13233E"/>
                </a:solidFill>
                <a:latin typeface="Arial"/>
              </a:rPr>
              <a:t>רכזות שכבות ז׳, ח׳, ט׳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33" name="Connector 32"/>
          <p:cNvCxnSpPr>
            <a:cxnSpLocks/>
          </p:cNvCxnSpPr>
          <p:nvPr/>
        </p:nvCxnSpPr>
        <p:spPr>
          <a:xfrm>
            <a:off x="4408229" y="3750853"/>
            <a:ext cx="0" cy="18285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6670654" y="4046276"/>
            <a:ext cx="190652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יועצת חטיבת נעורים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677030" y="4584553"/>
            <a:ext cx="190652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יועצת חינוך מיוחד</a:t>
            </a:r>
          </a:p>
        </p:txBody>
      </p:sp>
      <p:cxnSp>
        <p:nvCxnSpPr>
          <p:cNvPr id="37" name="Connector 36"/>
          <p:cNvCxnSpPr>
            <a:cxnSpLocks/>
          </p:cNvCxnSpPr>
          <p:nvPr/>
        </p:nvCxnSpPr>
        <p:spPr>
          <a:xfrm flipH="1">
            <a:off x="386990" y="3909632"/>
            <a:ext cx="5992" cy="88815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2611293" y="4034178"/>
            <a:ext cx="1865432" cy="3917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lvl="0" algn="ctr"/>
            <a:r>
              <a:rPr lang="he-IL" sz="660" dirty="0">
                <a:solidFill>
                  <a:srgbClr val="13233E"/>
                </a:solidFill>
                <a:latin typeface="Arial"/>
              </a:rPr>
              <a:t>רכזת חינוך חברתי ומועצת תלמידים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77985" y="4590241"/>
            <a:ext cx="190652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lvl="0" algn="ctr"/>
            <a:r>
              <a:rPr lang="he-IL" sz="660">
                <a:solidFill>
                  <a:srgbClr val="13233E"/>
                </a:solidFill>
                <a:latin typeface="Arial"/>
              </a:rPr>
              <a:t>מחנכים.ות ומחנכים.ות מקצועיים.יות</a:t>
            </a:r>
            <a:endParaRPr lang="he-IL" sz="66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4589671" y="4044824"/>
            <a:ext cx="1968039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רכזת פדגוגית חטיבת נעורים</a:t>
            </a:r>
          </a:p>
        </p:txBody>
      </p:sp>
      <p:cxnSp>
        <p:nvCxnSpPr>
          <p:cNvPr id="43" name="Connector 42"/>
          <p:cNvCxnSpPr>
            <a:cxnSpLocks/>
          </p:cNvCxnSpPr>
          <p:nvPr/>
        </p:nvCxnSpPr>
        <p:spPr>
          <a:xfrm>
            <a:off x="8757342" y="3958667"/>
            <a:ext cx="0" cy="81752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4624817" y="4584168"/>
            <a:ext cx="190652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660" dirty="0">
                <a:solidFill>
                  <a:srgbClr val="13233E"/>
                </a:solidFill>
                <a:latin typeface="Arial"/>
              </a:rPr>
              <a:t>רכזת חינוך מיוחד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45" name="Connector 44"/>
          <p:cNvCxnSpPr/>
          <p:nvPr/>
        </p:nvCxnSpPr>
        <p:spPr>
          <a:xfrm>
            <a:off x="13716000" y="3200400"/>
            <a:ext cx="0" cy="91439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>
            <a:cxnSpLocks/>
          </p:cNvCxnSpPr>
          <p:nvPr/>
        </p:nvCxnSpPr>
        <p:spPr>
          <a:xfrm>
            <a:off x="10165372" y="3314989"/>
            <a:ext cx="7151403" cy="1136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>
            <a:cxnSpLocks/>
            <a:endCxn id="48" idx="1"/>
          </p:cNvCxnSpPr>
          <p:nvPr/>
        </p:nvCxnSpPr>
        <p:spPr>
          <a:xfrm>
            <a:off x="10181916" y="4231286"/>
            <a:ext cx="246893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10428809" y="4039262"/>
            <a:ext cx="2597154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 dirty="0" err="1">
                <a:solidFill>
                  <a:srgbClr val="13233E"/>
                </a:solidFill>
                <a:latin typeface="Arial"/>
              </a:rPr>
              <a:t>רכזות</a:t>
            </a:r>
            <a:r>
              <a:rPr sz="66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660" b="0" dirty="0" err="1">
                <a:solidFill>
                  <a:srgbClr val="13233E"/>
                </a:solidFill>
                <a:latin typeface="Arial"/>
              </a:rPr>
              <a:t>שכבות</a:t>
            </a:r>
            <a:r>
              <a:rPr sz="660" b="0" dirty="0">
                <a:solidFill>
                  <a:srgbClr val="13233E"/>
                </a:solidFill>
                <a:latin typeface="Arial"/>
              </a:rPr>
              <a:t> י</a:t>
            </a:r>
            <a:r>
              <a:rPr lang="he-IL" sz="660" b="0" dirty="0">
                <a:solidFill>
                  <a:srgbClr val="13233E"/>
                </a:solidFill>
                <a:latin typeface="Arial"/>
              </a:rPr>
              <a:t> י"א י"ב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49" name="Connector 48"/>
          <p:cNvCxnSpPr>
            <a:cxnSpLocks/>
            <a:endCxn id="32" idx="1"/>
          </p:cNvCxnSpPr>
          <p:nvPr/>
        </p:nvCxnSpPr>
        <p:spPr>
          <a:xfrm>
            <a:off x="365760" y="4236848"/>
            <a:ext cx="204430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ounded Rectangle 49"/>
          <p:cNvSpPr/>
          <p:nvPr/>
        </p:nvSpPr>
        <p:spPr>
          <a:xfrm>
            <a:off x="14438376" y="3544020"/>
            <a:ext cx="2578608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יועצת חטיבה עליונה</a:t>
            </a:r>
          </a:p>
        </p:txBody>
      </p:sp>
      <p:cxnSp>
        <p:nvCxnSpPr>
          <p:cNvPr id="51" name="Connector 50"/>
          <p:cNvCxnSpPr>
            <a:cxnSpLocks/>
            <a:endCxn id="50" idx="3"/>
          </p:cNvCxnSpPr>
          <p:nvPr/>
        </p:nvCxnSpPr>
        <p:spPr>
          <a:xfrm flipH="1">
            <a:off x="17016984" y="3736044"/>
            <a:ext cx="289177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ounded Rectangle 51"/>
          <p:cNvSpPr/>
          <p:nvPr/>
        </p:nvSpPr>
        <p:spPr>
          <a:xfrm>
            <a:off x="14441264" y="4049126"/>
            <a:ext cx="2578608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יועצת חינוך מיוחד</a:t>
            </a:r>
          </a:p>
        </p:txBody>
      </p:sp>
      <p:cxnSp>
        <p:nvCxnSpPr>
          <p:cNvPr id="53" name="Connector 52"/>
          <p:cNvCxnSpPr>
            <a:cxnSpLocks/>
          </p:cNvCxnSpPr>
          <p:nvPr/>
        </p:nvCxnSpPr>
        <p:spPr>
          <a:xfrm flipH="1">
            <a:off x="10165372" y="3311165"/>
            <a:ext cx="16544" cy="147977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10438082" y="4584694"/>
            <a:ext cx="2578608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lvl="0" algn="ctr"/>
            <a:r>
              <a:rPr lang="he-IL" sz="660" dirty="0" err="1">
                <a:solidFill>
                  <a:srgbClr val="13233E"/>
                </a:solidFill>
                <a:latin typeface="Arial"/>
              </a:rPr>
              <a:t>מחנכים.ות</a:t>
            </a:r>
            <a:r>
              <a:rPr lang="he-IL" sz="660" dirty="0">
                <a:solidFill>
                  <a:srgbClr val="13233E"/>
                </a:solidFill>
                <a:latin typeface="Arial"/>
              </a:rPr>
              <a:t> </a:t>
            </a:r>
            <a:r>
              <a:rPr lang="he-IL" sz="660" dirty="0" err="1">
                <a:solidFill>
                  <a:srgbClr val="13233E"/>
                </a:solidFill>
                <a:latin typeface="Arial"/>
              </a:rPr>
              <a:t>ומחנכים.ות</a:t>
            </a:r>
            <a:r>
              <a:rPr lang="he-IL" sz="660" dirty="0">
                <a:solidFill>
                  <a:srgbClr val="13233E"/>
                </a:solidFill>
                <a:latin typeface="Arial"/>
              </a:rPr>
              <a:t> </a:t>
            </a:r>
            <a:r>
              <a:rPr lang="he-IL" sz="660" dirty="0" err="1">
                <a:solidFill>
                  <a:srgbClr val="13233E"/>
                </a:solidFill>
                <a:latin typeface="Arial"/>
              </a:rPr>
              <a:t>מקצועיים.יות</a:t>
            </a:r>
            <a:endParaRPr lang="he-IL" sz="660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55" name="Connector 54"/>
          <p:cNvCxnSpPr>
            <a:cxnSpLocks/>
          </p:cNvCxnSpPr>
          <p:nvPr/>
        </p:nvCxnSpPr>
        <p:spPr>
          <a:xfrm flipH="1">
            <a:off x="17295547" y="3305931"/>
            <a:ext cx="21228" cy="147326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Rounded Rectangle 55"/>
          <p:cNvSpPr/>
          <p:nvPr/>
        </p:nvSpPr>
        <p:spPr>
          <a:xfrm>
            <a:off x="10428809" y="3524051"/>
            <a:ext cx="2578608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lvl="0" algn="ctr"/>
            <a:r>
              <a:rPr lang="he-IL" sz="660">
                <a:solidFill>
                  <a:srgbClr val="13233E"/>
                </a:solidFill>
                <a:latin typeface="Arial"/>
              </a:rPr>
              <a:t>מנהלת תחום בחינות בגרות</a:t>
            </a:r>
            <a:endParaRPr lang="he-IL" sz="660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57" name="Connector 56"/>
          <p:cNvCxnSpPr>
            <a:cxnSpLocks/>
          </p:cNvCxnSpPr>
          <p:nvPr/>
        </p:nvCxnSpPr>
        <p:spPr>
          <a:xfrm flipH="1">
            <a:off x="13715999" y="3263951"/>
            <a:ext cx="1" cy="69676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14441264" y="4587392"/>
            <a:ext cx="2578608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660" b="0" dirty="0">
                <a:solidFill>
                  <a:srgbClr val="13233E"/>
                </a:solidFill>
                <a:latin typeface="Arial"/>
              </a:rPr>
              <a:t>רכזת חינוך מיוחד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74320" y="5394960"/>
            <a:ext cx="5440680" cy="365760"/>
          </a:xfrm>
          <a:prstGeom prst="roundRect">
            <a:avLst>
              <a:gd name="adj" fmla="val 12000"/>
            </a:avLst>
          </a:prstGeom>
          <a:solidFill>
            <a:srgbClr val="398B4A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1000" b="1" dirty="0">
                <a:solidFill>
                  <a:srgbClr val="FFFFFF"/>
                </a:solidFill>
                <a:latin typeface="Arial"/>
              </a:rPr>
              <a:t>פדגוגיה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60" name="Connector 59"/>
          <p:cNvCxnSpPr/>
          <p:nvPr/>
        </p:nvCxnSpPr>
        <p:spPr>
          <a:xfrm>
            <a:off x="2994660" y="5760720"/>
            <a:ext cx="0" cy="15544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>
            <a:cxnSpLocks/>
          </p:cNvCxnSpPr>
          <p:nvPr/>
        </p:nvCxnSpPr>
        <p:spPr>
          <a:xfrm flipV="1">
            <a:off x="86603" y="5887940"/>
            <a:ext cx="5913838" cy="3524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>
            <a:cxnSpLocks/>
          </p:cNvCxnSpPr>
          <p:nvPr/>
        </p:nvCxnSpPr>
        <p:spPr>
          <a:xfrm>
            <a:off x="86603" y="5923185"/>
            <a:ext cx="0" cy="184921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274320" y="608076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מקצועות לימוד</a:t>
            </a:r>
          </a:p>
        </p:txBody>
      </p:sp>
      <p:cxnSp>
        <p:nvCxnSpPr>
          <p:cNvPr id="64" name="Connector 63"/>
          <p:cNvCxnSpPr>
            <a:cxnSpLocks/>
          </p:cNvCxnSpPr>
          <p:nvPr/>
        </p:nvCxnSpPr>
        <p:spPr>
          <a:xfrm>
            <a:off x="5985254" y="5887940"/>
            <a:ext cx="0" cy="375699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3049524" y="608076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שכבות גיל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74320" y="658368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הערכה ומדידה</a:t>
            </a:r>
          </a:p>
        </p:txBody>
      </p:sp>
      <p:cxnSp>
        <p:nvCxnSpPr>
          <p:cNvPr id="68" name="Connector 67"/>
          <p:cNvCxnSpPr>
            <a:cxnSpLocks/>
            <a:endCxn id="69" idx="3"/>
          </p:cNvCxnSpPr>
          <p:nvPr/>
        </p:nvCxnSpPr>
        <p:spPr>
          <a:xfrm flipH="1">
            <a:off x="5715000" y="6775703"/>
            <a:ext cx="270253" cy="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3049524" y="658368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660" b="0" dirty="0">
                <a:solidFill>
                  <a:srgbClr val="13233E"/>
                </a:solidFill>
                <a:latin typeface="Arial"/>
              </a:rPr>
              <a:t>תקשוב </a:t>
            </a:r>
            <a:r>
              <a:rPr sz="660" b="0" dirty="0" err="1">
                <a:solidFill>
                  <a:srgbClr val="13233E"/>
                </a:solidFill>
                <a:latin typeface="Arial"/>
              </a:rPr>
              <a:t>טכנו־פדגוגיה</a:t>
            </a:r>
            <a:r>
              <a:rPr sz="66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660" b="0" dirty="0" err="1">
                <a:solidFill>
                  <a:srgbClr val="13233E"/>
                </a:solidFill>
                <a:latin typeface="Arial"/>
              </a:rPr>
              <a:t>ומשוב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274320" y="708660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פדגוגיה חטיבת נעורים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3049524" y="708660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פרט והכלה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20374" y="7589520"/>
            <a:ext cx="2619421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בגרויות</a:t>
            </a:r>
          </a:p>
        </p:txBody>
      </p:sp>
      <p:cxnSp>
        <p:nvCxnSpPr>
          <p:cNvPr id="76" name="Connector 75"/>
          <p:cNvCxnSpPr>
            <a:cxnSpLocks/>
          </p:cNvCxnSpPr>
          <p:nvPr/>
        </p:nvCxnSpPr>
        <p:spPr>
          <a:xfrm>
            <a:off x="5985253" y="6249924"/>
            <a:ext cx="0" cy="156979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ounded Rectangle 76"/>
          <p:cNvSpPr/>
          <p:nvPr/>
        </p:nvSpPr>
        <p:spPr>
          <a:xfrm>
            <a:off x="3049524" y="7589520"/>
            <a:ext cx="26654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660" b="0" dirty="0">
                <a:solidFill>
                  <a:srgbClr val="13233E"/>
                </a:solidFill>
                <a:latin typeface="Arial"/>
              </a:rPr>
              <a:t>פיתוח מקצועי </a:t>
            </a:r>
            <a:r>
              <a:rPr sz="660" b="0" dirty="0" err="1">
                <a:solidFill>
                  <a:srgbClr val="13233E"/>
                </a:solidFill>
                <a:latin typeface="Arial"/>
              </a:rPr>
              <a:t>קליטה</a:t>
            </a:r>
            <a:r>
              <a:rPr sz="66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660" b="0" dirty="0" err="1">
                <a:solidFill>
                  <a:srgbClr val="13233E"/>
                </a:solidFill>
                <a:latin typeface="Arial"/>
              </a:rPr>
              <a:t>וחניכה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6309360" y="5394960"/>
            <a:ext cx="5669280" cy="365760"/>
          </a:xfrm>
          <a:prstGeom prst="roundRect">
            <a:avLst>
              <a:gd name="adj" fmla="val 12000"/>
            </a:avLst>
          </a:prstGeom>
          <a:solidFill>
            <a:srgbClr val="7652B5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lang="he-IL" sz="1000" b="1" dirty="0">
                <a:solidFill>
                  <a:srgbClr val="FFFFFF"/>
                </a:solidFill>
                <a:latin typeface="Arial"/>
              </a:rPr>
              <a:t>פיתוח ארגוני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משאבים</a:t>
            </a:r>
            <a:r>
              <a:rPr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ושותפויות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79" name="Connector 78"/>
          <p:cNvCxnSpPr/>
          <p:nvPr/>
        </p:nvCxnSpPr>
        <p:spPr>
          <a:xfrm>
            <a:off x="9144000" y="5760720"/>
            <a:ext cx="0" cy="15544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>
            <a:cxnSpLocks/>
          </p:cNvCxnSpPr>
          <p:nvPr/>
        </p:nvCxnSpPr>
        <p:spPr>
          <a:xfrm flipV="1">
            <a:off x="6149339" y="5911172"/>
            <a:ext cx="6002399" cy="12014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Rounded Rectangle 81"/>
          <p:cNvSpPr/>
          <p:nvPr/>
        </p:nvSpPr>
        <p:spPr>
          <a:xfrm>
            <a:off x="6254078" y="6089905"/>
            <a:ext cx="27797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שותפויות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9226017" y="6081399"/>
            <a:ext cx="27797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אגף שח״ר ועמ״ט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6254374" y="6583680"/>
            <a:ext cx="27797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פודקאסט בית־ספרי</a:t>
            </a:r>
          </a:p>
        </p:txBody>
      </p:sp>
      <p:cxnSp>
        <p:nvCxnSpPr>
          <p:cNvPr id="87" name="Connector 86"/>
          <p:cNvCxnSpPr>
            <a:cxnSpLocks/>
          </p:cNvCxnSpPr>
          <p:nvPr/>
        </p:nvCxnSpPr>
        <p:spPr>
          <a:xfrm>
            <a:off x="12151738" y="5923185"/>
            <a:ext cx="0" cy="83423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Rounded Rectangle 87"/>
          <p:cNvSpPr/>
          <p:nvPr/>
        </p:nvSpPr>
        <p:spPr>
          <a:xfrm>
            <a:off x="9226656" y="6567837"/>
            <a:ext cx="27797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קולות קוראים</a:t>
            </a:r>
          </a:p>
        </p:txBody>
      </p:sp>
      <p:cxnSp>
        <p:nvCxnSpPr>
          <p:cNvPr id="89" name="Connector 88"/>
          <p:cNvCxnSpPr>
            <a:cxnSpLocks/>
          </p:cNvCxnSpPr>
          <p:nvPr/>
        </p:nvCxnSpPr>
        <p:spPr>
          <a:xfrm flipH="1">
            <a:off x="6144351" y="5923185"/>
            <a:ext cx="10927" cy="136097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89"/>
          <p:cNvSpPr/>
          <p:nvPr/>
        </p:nvSpPr>
        <p:spPr>
          <a:xfrm>
            <a:off x="6273676" y="7092132"/>
            <a:ext cx="277977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חילוץ והצלה (פיילוט)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12390120" y="5394960"/>
            <a:ext cx="5623560" cy="365760"/>
          </a:xfrm>
          <a:prstGeom prst="roundRect">
            <a:avLst>
              <a:gd name="adj" fmla="val 12000"/>
            </a:avLst>
          </a:prstGeom>
          <a:solidFill>
            <a:srgbClr val="B54776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Arial"/>
              </a:rPr>
              <a:t>חינוך</a:t>
            </a:r>
            <a:r>
              <a:rPr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חברתי</a:t>
            </a:r>
            <a:r>
              <a:rPr lang="he-IL" sz="1000" b="1" dirty="0">
                <a:solidFill>
                  <a:srgbClr val="FFFFFF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FFFFFF"/>
                </a:solidFill>
                <a:latin typeface="Arial"/>
              </a:rPr>
              <a:t>ערכי</a:t>
            </a:r>
            <a:endParaRPr sz="1000" b="1" dirty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92" name="Connector 91"/>
          <p:cNvCxnSpPr/>
          <p:nvPr/>
        </p:nvCxnSpPr>
        <p:spPr>
          <a:xfrm>
            <a:off x="15201900" y="5760720"/>
            <a:ext cx="0" cy="15544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 92"/>
          <p:cNvCxnSpPr>
            <a:cxnSpLocks/>
          </p:cNvCxnSpPr>
          <p:nvPr/>
        </p:nvCxnSpPr>
        <p:spPr>
          <a:xfrm>
            <a:off x="12325952" y="5901790"/>
            <a:ext cx="5800326" cy="2139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Connector 93"/>
          <p:cNvCxnSpPr/>
          <p:nvPr/>
        </p:nvCxnSpPr>
        <p:spPr>
          <a:xfrm>
            <a:off x="12705323" y="6266722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12425256" y="6080760"/>
            <a:ext cx="275691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חינוך חברתי־ערכי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17688908" y="6225042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15283954" y="6070233"/>
            <a:ext cx="275691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מעורבות חברתית והתפתחות אישית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12426696" y="6591760"/>
            <a:ext cx="275691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תוכניות מצוינות</a:t>
            </a:r>
          </a:p>
        </p:txBody>
      </p:sp>
      <p:cxnSp>
        <p:nvCxnSpPr>
          <p:cNvPr id="100" name="Connector 99"/>
          <p:cNvCxnSpPr>
            <a:cxnSpLocks/>
            <a:endCxn id="105" idx="3"/>
          </p:cNvCxnSpPr>
          <p:nvPr/>
        </p:nvCxnSpPr>
        <p:spPr>
          <a:xfrm flipH="1" flipV="1">
            <a:off x="18013680" y="7278624"/>
            <a:ext cx="119830" cy="553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ounded Rectangle 100"/>
          <p:cNvSpPr/>
          <p:nvPr/>
        </p:nvSpPr>
        <p:spPr>
          <a:xfrm>
            <a:off x="15269368" y="6573261"/>
            <a:ext cx="275691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מרכז יזמות</a:t>
            </a:r>
          </a:p>
        </p:txBody>
      </p:sp>
      <p:cxnSp>
        <p:nvCxnSpPr>
          <p:cNvPr id="102" name="Connector 101"/>
          <p:cNvCxnSpPr>
            <a:cxnSpLocks/>
          </p:cNvCxnSpPr>
          <p:nvPr/>
        </p:nvCxnSpPr>
        <p:spPr>
          <a:xfrm flipH="1">
            <a:off x="12305938" y="5909338"/>
            <a:ext cx="27192" cy="1418116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ounded Rectangle 102"/>
          <p:cNvSpPr/>
          <p:nvPr/>
        </p:nvSpPr>
        <p:spPr>
          <a:xfrm>
            <a:off x="12425256" y="7114032"/>
            <a:ext cx="275691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>
                <a:solidFill>
                  <a:srgbClr val="13233E"/>
                </a:solidFill>
                <a:latin typeface="Arial"/>
              </a:rPr>
              <a:t>אקלים ושייכות</a:t>
            </a:r>
          </a:p>
        </p:txBody>
      </p:sp>
      <p:cxnSp>
        <p:nvCxnSpPr>
          <p:cNvPr id="104" name="Connector 103"/>
          <p:cNvCxnSpPr>
            <a:cxnSpLocks/>
          </p:cNvCxnSpPr>
          <p:nvPr/>
        </p:nvCxnSpPr>
        <p:spPr>
          <a:xfrm>
            <a:off x="18133509" y="5933368"/>
            <a:ext cx="0" cy="134525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Rounded Rectangle 104"/>
          <p:cNvSpPr/>
          <p:nvPr/>
        </p:nvSpPr>
        <p:spPr>
          <a:xfrm>
            <a:off x="15256764" y="7086600"/>
            <a:ext cx="2756916" cy="384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660" b="0" dirty="0" err="1">
                <a:solidFill>
                  <a:srgbClr val="13233E"/>
                </a:solidFill>
                <a:latin typeface="Arial"/>
              </a:rPr>
              <a:t>תוכני</a:t>
            </a:r>
            <a:r>
              <a:rPr lang="he-IL" sz="660" b="0" dirty="0" err="1">
                <a:solidFill>
                  <a:srgbClr val="13233E"/>
                </a:solidFill>
                <a:latin typeface="Arial"/>
              </a:rPr>
              <a:t>ות</a:t>
            </a:r>
            <a:r>
              <a:rPr sz="66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660" b="0" dirty="0" err="1">
                <a:solidFill>
                  <a:srgbClr val="13233E"/>
                </a:solidFill>
                <a:latin typeface="Arial"/>
              </a:rPr>
              <a:t>מנהיגות</a:t>
            </a:r>
            <a:endParaRPr sz="66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106" name="Rounded Rectangle 105"/>
          <p:cNvSpPr/>
          <p:nvPr/>
        </p:nvSpPr>
        <p:spPr>
          <a:xfrm>
            <a:off x="365760" y="8028431"/>
            <a:ext cx="17556480" cy="365760"/>
          </a:xfrm>
          <a:prstGeom prst="roundRect">
            <a:avLst>
              <a:gd name="adj" fmla="val 12000"/>
            </a:avLst>
          </a:prstGeom>
          <a:solidFill>
            <a:srgbClr val="65758B"/>
          </a:solidFill>
          <a:ln w="1778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תפעול ומנהלה</a:t>
            </a:r>
          </a:p>
        </p:txBody>
      </p:sp>
      <p:cxnSp>
        <p:nvCxnSpPr>
          <p:cNvPr id="107" name="Connector 106"/>
          <p:cNvCxnSpPr/>
          <p:nvPr/>
        </p:nvCxnSpPr>
        <p:spPr>
          <a:xfrm>
            <a:off x="9144000" y="8394192"/>
            <a:ext cx="0" cy="146304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Connector 107"/>
          <p:cNvCxnSpPr/>
          <p:nvPr/>
        </p:nvCxnSpPr>
        <p:spPr>
          <a:xfrm>
            <a:off x="1572768" y="8540496"/>
            <a:ext cx="15142463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1572768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ctor 110"/>
          <p:cNvCxnSpPr/>
          <p:nvPr/>
        </p:nvCxnSpPr>
        <p:spPr>
          <a:xfrm>
            <a:off x="4096512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Connector 112"/>
          <p:cNvCxnSpPr/>
          <p:nvPr/>
        </p:nvCxnSpPr>
        <p:spPr>
          <a:xfrm>
            <a:off x="6620256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>
            <a:off x="9144000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ctor 116"/>
          <p:cNvCxnSpPr/>
          <p:nvPr/>
        </p:nvCxnSpPr>
        <p:spPr>
          <a:xfrm>
            <a:off x="11667744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14191488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16715232" y="8540496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Connector 67">
            <a:extLst>
              <a:ext uri="{FF2B5EF4-FFF2-40B4-BE49-F238E27FC236}">
                <a16:creationId xmlns:a16="http://schemas.microsoft.com/office/drawing/2014/main" id="{DFF1FD6D-3917-48B2-8048-E95B56E2C83F}"/>
              </a:ext>
            </a:extLst>
          </p:cNvPr>
          <p:cNvCxnSpPr>
            <a:cxnSpLocks/>
          </p:cNvCxnSpPr>
          <p:nvPr/>
        </p:nvCxnSpPr>
        <p:spPr>
          <a:xfrm flipH="1">
            <a:off x="5715000" y="6247514"/>
            <a:ext cx="270254" cy="481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67">
            <a:extLst>
              <a:ext uri="{FF2B5EF4-FFF2-40B4-BE49-F238E27FC236}">
                <a16:creationId xmlns:a16="http://schemas.microsoft.com/office/drawing/2014/main" id="{D0D2F555-58EE-4072-B5F7-F642F26EDEC1}"/>
              </a:ext>
            </a:extLst>
          </p:cNvPr>
          <p:cNvCxnSpPr>
            <a:cxnSpLocks/>
          </p:cNvCxnSpPr>
          <p:nvPr/>
        </p:nvCxnSpPr>
        <p:spPr>
          <a:xfrm flipH="1">
            <a:off x="5717220" y="7278623"/>
            <a:ext cx="270253" cy="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Connector 67">
            <a:extLst>
              <a:ext uri="{FF2B5EF4-FFF2-40B4-BE49-F238E27FC236}">
                <a16:creationId xmlns:a16="http://schemas.microsoft.com/office/drawing/2014/main" id="{DF388F84-B5CE-4072-BE32-13723AB14654}"/>
              </a:ext>
            </a:extLst>
          </p:cNvPr>
          <p:cNvCxnSpPr>
            <a:cxnSpLocks/>
          </p:cNvCxnSpPr>
          <p:nvPr/>
        </p:nvCxnSpPr>
        <p:spPr>
          <a:xfrm flipH="1">
            <a:off x="5707930" y="7819715"/>
            <a:ext cx="270253" cy="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Connector 67">
            <a:extLst>
              <a:ext uri="{FF2B5EF4-FFF2-40B4-BE49-F238E27FC236}">
                <a16:creationId xmlns:a16="http://schemas.microsoft.com/office/drawing/2014/main" id="{C84D9320-1101-4F80-964A-1B8A98825AE3}"/>
              </a:ext>
            </a:extLst>
          </p:cNvPr>
          <p:cNvCxnSpPr>
            <a:cxnSpLocks/>
            <a:stCxn id="63" idx="1"/>
          </p:cNvCxnSpPr>
          <p:nvPr/>
        </p:nvCxnSpPr>
        <p:spPr>
          <a:xfrm flipH="1">
            <a:off x="86604" y="6272784"/>
            <a:ext cx="187716" cy="11588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 67">
            <a:extLst>
              <a:ext uri="{FF2B5EF4-FFF2-40B4-BE49-F238E27FC236}">
                <a16:creationId xmlns:a16="http://schemas.microsoft.com/office/drawing/2014/main" id="{509E24D2-75EB-4AFA-9F72-073D7D5CD61D}"/>
              </a:ext>
            </a:extLst>
          </p:cNvPr>
          <p:cNvCxnSpPr>
            <a:cxnSpLocks/>
            <a:stCxn id="67" idx="1"/>
          </p:cNvCxnSpPr>
          <p:nvPr/>
        </p:nvCxnSpPr>
        <p:spPr>
          <a:xfrm flipH="1" flipV="1">
            <a:off x="86603" y="6775703"/>
            <a:ext cx="187717" cy="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67">
            <a:extLst>
              <a:ext uri="{FF2B5EF4-FFF2-40B4-BE49-F238E27FC236}">
                <a16:creationId xmlns:a16="http://schemas.microsoft.com/office/drawing/2014/main" id="{399AB25B-0E32-426C-A853-666110B529D6}"/>
              </a:ext>
            </a:extLst>
          </p:cNvPr>
          <p:cNvCxnSpPr>
            <a:cxnSpLocks/>
            <a:stCxn id="71" idx="1"/>
          </p:cNvCxnSpPr>
          <p:nvPr/>
        </p:nvCxnSpPr>
        <p:spPr>
          <a:xfrm flipH="1">
            <a:off x="93676" y="7278624"/>
            <a:ext cx="180644" cy="244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 67">
            <a:extLst>
              <a:ext uri="{FF2B5EF4-FFF2-40B4-BE49-F238E27FC236}">
                <a16:creationId xmlns:a16="http://schemas.microsoft.com/office/drawing/2014/main" id="{5DA60016-3D18-4514-8CD5-5AABC3BA685D}"/>
              </a:ext>
            </a:extLst>
          </p:cNvPr>
          <p:cNvCxnSpPr>
            <a:cxnSpLocks/>
          </p:cNvCxnSpPr>
          <p:nvPr/>
        </p:nvCxnSpPr>
        <p:spPr>
          <a:xfrm flipH="1">
            <a:off x="86604" y="7772400"/>
            <a:ext cx="233771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5" name="Connector 82">
            <a:extLst>
              <a:ext uri="{FF2B5EF4-FFF2-40B4-BE49-F238E27FC236}">
                <a16:creationId xmlns:a16="http://schemas.microsoft.com/office/drawing/2014/main" id="{BC97BC50-6B14-41E3-B72A-6ED88FB83C4B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12006432" y="6759861"/>
            <a:ext cx="145306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9" name="Connector 82">
            <a:extLst>
              <a:ext uri="{FF2B5EF4-FFF2-40B4-BE49-F238E27FC236}">
                <a16:creationId xmlns:a16="http://schemas.microsoft.com/office/drawing/2014/main" id="{BDB6FBB2-6402-45CC-9451-1DBBD3434F47}"/>
              </a:ext>
            </a:extLst>
          </p:cNvPr>
          <p:cNvCxnSpPr>
            <a:cxnSpLocks/>
          </p:cNvCxnSpPr>
          <p:nvPr/>
        </p:nvCxnSpPr>
        <p:spPr>
          <a:xfrm>
            <a:off x="12005154" y="6304787"/>
            <a:ext cx="146584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 82">
            <a:extLst>
              <a:ext uri="{FF2B5EF4-FFF2-40B4-BE49-F238E27FC236}">
                <a16:creationId xmlns:a16="http://schemas.microsoft.com/office/drawing/2014/main" id="{41441CAE-C934-48B6-BF66-0FBD1B649B0B}"/>
              </a:ext>
            </a:extLst>
          </p:cNvPr>
          <p:cNvCxnSpPr>
            <a:cxnSpLocks/>
            <a:endCxn id="82" idx="1"/>
          </p:cNvCxnSpPr>
          <p:nvPr/>
        </p:nvCxnSpPr>
        <p:spPr>
          <a:xfrm>
            <a:off x="6148579" y="6281929"/>
            <a:ext cx="105499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Connector 82">
            <a:extLst>
              <a:ext uri="{FF2B5EF4-FFF2-40B4-BE49-F238E27FC236}">
                <a16:creationId xmlns:a16="http://schemas.microsoft.com/office/drawing/2014/main" id="{F215042E-ECD3-4972-9F6D-0B3F01CB4098}"/>
              </a:ext>
            </a:extLst>
          </p:cNvPr>
          <p:cNvCxnSpPr>
            <a:cxnSpLocks/>
            <a:endCxn id="86" idx="1"/>
          </p:cNvCxnSpPr>
          <p:nvPr/>
        </p:nvCxnSpPr>
        <p:spPr>
          <a:xfrm>
            <a:off x="6148579" y="6775703"/>
            <a:ext cx="105795" cy="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8" name="Connector 82">
            <a:extLst>
              <a:ext uri="{FF2B5EF4-FFF2-40B4-BE49-F238E27FC236}">
                <a16:creationId xmlns:a16="http://schemas.microsoft.com/office/drawing/2014/main" id="{A923F1C0-FB75-436B-9861-B36BA1B74F00}"/>
              </a:ext>
            </a:extLst>
          </p:cNvPr>
          <p:cNvCxnSpPr>
            <a:cxnSpLocks/>
            <a:endCxn id="90" idx="1"/>
          </p:cNvCxnSpPr>
          <p:nvPr/>
        </p:nvCxnSpPr>
        <p:spPr>
          <a:xfrm>
            <a:off x="6153059" y="7278623"/>
            <a:ext cx="120617" cy="5533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1" name="Connector 82">
            <a:extLst>
              <a:ext uri="{FF2B5EF4-FFF2-40B4-BE49-F238E27FC236}">
                <a16:creationId xmlns:a16="http://schemas.microsoft.com/office/drawing/2014/main" id="{F843981A-756A-40AA-864B-389BDE28A5D7}"/>
              </a:ext>
            </a:extLst>
          </p:cNvPr>
          <p:cNvCxnSpPr>
            <a:cxnSpLocks/>
            <a:endCxn id="101" idx="3"/>
          </p:cNvCxnSpPr>
          <p:nvPr/>
        </p:nvCxnSpPr>
        <p:spPr>
          <a:xfrm flipH="1">
            <a:off x="18026284" y="6754972"/>
            <a:ext cx="99996" cy="10313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2" name="Connector 82">
            <a:extLst>
              <a:ext uri="{FF2B5EF4-FFF2-40B4-BE49-F238E27FC236}">
                <a16:creationId xmlns:a16="http://schemas.microsoft.com/office/drawing/2014/main" id="{ADD95869-9E04-4E9D-8EC2-0CFF4603516C}"/>
              </a:ext>
            </a:extLst>
          </p:cNvPr>
          <p:cNvCxnSpPr>
            <a:cxnSpLocks/>
            <a:stCxn id="97" idx="3"/>
          </p:cNvCxnSpPr>
          <p:nvPr/>
        </p:nvCxnSpPr>
        <p:spPr>
          <a:xfrm>
            <a:off x="18040870" y="6262257"/>
            <a:ext cx="101782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8" name="Connector 82">
            <a:extLst>
              <a:ext uri="{FF2B5EF4-FFF2-40B4-BE49-F238E27FC236}">
                <a16:creationId xmlns:a16="http://schemas.microsoft.com/office/drawing/2014/main" id="{01CFB06A-D303-4056-83C4-972501955D1B}"/>
              </a:ext>
            </a:extLst>
          </p:cNvPr>
          <p:cNvCxnSpPr/>
          <p:nvPr/>
        </p:nvCxnSpPr>
        <p:spPr>
          <a:xfrm>
            <a:off x="10588752" y="5916168"/>
            <a:ext cx="0" cy="164592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9" name="Connector 82">
            <a:extLst>
              <a:ext uri="{FF2B5EF4-FFF2-40B4-BE49-F238E27FC236}">
                <a16:creationId xmlns:a16="http://schemas.microsoft.com/office/drawing/2014/main" id="{8BB31EF1-4EEC-4A97-890A-04C409F465E0}"/>
              </a:ext>
            </a:extLst>
          </p:cNvPr>
          <p:cNvCxnSpPr>
            <a:cxnSpLocks/>
            <a:endCxn id="95" idx="1"/>
          </p:cNvCxnSpPr>
          <p:nvPr/>
        </p:nvCxnSpPr>
        <p:spPr>
          <a:xfrm flipV="1">
            <a:off x="12315906" y="6272784"/>
            <a:ext cx="109350" cy="639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7" name="Connector 82">
            <a:extLst>
              <a:ext uri="{FF2B5EF4-FFF2-40B4-BE49-F238E27FC236}">
                <a16:creationId xmlns:a16="http://schemas.microsoft.com/office/drawing/2014/main" id="{8E7A1318-87F3-4E12-8101-E49025ECBE3F}"/>
              </a:ext>
            </a:extLst>
          </p:cNvPr>
          <p:cNvCxnSpPr>
            <a:cxnSpLocks/>
          </p:cNvCxnSpPr>
          <p:nvPr/>
        </p:nvCxnSpPr>
        <p:spPr>
          <a:xfrm>
            <a:off x="12305938" y="7349916"/>
            <a:ext cx="141054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4" name="Connector 82">
            <a:extLst>
              <a:ext uri="{FF2B5EF4-FFF2-40B4-BE49-F238E27FC236}">
                <a16:creationId xmlns:a16="http://schemas.microsoft.com/office/drawing/2014/main" id="{5F47DA25-3394-4D8D-A4BE-33F2CBE6AF49}"/>
              </a:ext>
            </a:extLst>
          </p:cNvPr>
          <p:cNvCxnSpPr>
            <a:cxnSpLocks/>
            <a:stCxn id="99" idx="1"/>
          </p:cNvCxnSpPr>
          <p:nvPr/>
        </p:nvCxnSpPr>
        <p:spPr>
          <a:xfrm flipH="1">
            <a:off x="12305938" y="6783784"/>
            <a:ext cx="120758" cy="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5" name="Rectangle 324"/>
          <p:cNvSpPr/>
          <p:nvPr/>
        </p:nvSpPr>
        <p:spPr>
          <a:xfrm>
            <a:off x="0" y="9250679"/>
            <a:ext cx="18281904" cy="1051560"/>
          </a:xfrm>
          <a:prstGeom prst="rect">
            <a:avLst/>
          </a:prstGeom>
          <a:solidFill>
            <a:srgbClr val="FAFB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6" name="TextBox 325"/>
          <p:cNvSpPr txBox="1"/>
          <p:nvPr/>
        </p:nvSpPr>
        <p:spPr>
          <a:xfrm>
            <a:off x="15727680" y="9272016"/>
            <a:ext cx="2468880" cy="20116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1000" b="1" dirty="0" err="1">
                <a:solidFill>
                  <a:srgbClr val="13233E"/>
                </a:solidFill>
                <a:latin typeface="Arial"/>
              </a:rPr>
              <a:t>מקרא</a:t>
            </a:r>
            <a:endParaRPr sz="1000" b="1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27" name="TextBox 326"/>
          <p:cNvSpPr txBox="1"/>
          <p:nvPr/>
        </p:nvSpPr>
        <p:spPr>
          <a:xfrm>
            <a:off x="13391149" y="9453229"/>
            <a:ext cx="4114800" cy="1828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r"/>
            <a:r>
              <a:rPr sz="850" b="1" dirty="0" err="1">
                <a:solidFill>
                  <a:srgbClr val="475569"/>
                </a:solidFill>
                <a:latin typeface="Arial"/>
              </a:rPr>
              <a:t>שכבות</a:t>
            </a:r>
            <a:r>
              <a:rPr sz="850" b="1" dirty="0">
                <a:solidFill>
                  <a:srgbClr val="475569"/>
                </a:solidFill>
                <a:latin typeface="Arial"/>
              </a:rPr>
              <a:t> </a:t>
            </a:r>
            <a:r>
              <a:rPr sz="850" b="1" dirty="0" err="1">
                <a:solidFill>
                  <a:srgbClr val="475569"/>
                </a:solidFill>
                <a:latin typeface="Arial"/>
              </a:rPr>
              <a:t>המבנה</a:t>
            </a:r>
            <a:endParaRPr sz="850" b="1" dirty="0">
              <a:solidFill>
                <a:srgbClr val="475569"/>
              </a:solidFill>
              <a:latin typeface="Arial"/>
            </a:endParaRPr>
          </a:p>
        </p:txBody>
      </p:sp>
      <p:sp>
        <p:nvSpPr>
          <p:cNvPr id="328" name="Rounded Rectangle 327"/>
          <p:cNvSpPr/>
          <p:nvPr/>
        </p:nvSpPr>
        <p:spPr>
          <a:xfrm>
            <a:off x="411480" y="9528048"/>
            <a:ext cx="164592" cy="164592"/>
          </a:xfrm>
          <a:prstGeom prst="roundRect">
            <a:avLst>
              <a:gd name="adj" fmla="val 12000"/>
            </a:avLst>
          </a:prstGeom>
          <a:solidFill>
            <a:srgbClr val="2563A6"/>
          </a:solidFill>
          <a:ln w="12700">
            <a:solidFill>
              <a:srgbClr val="2563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9" name="TextBox 328"/>
          <p:cNvSpPr txBox="1"/>
          <p:nvPr/>
        </p:nvSpPr>
        <p:spPr>
          <a:xfrm>
            <a:off x="640080" y="9473184"/>
            <a:ext cx="224028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710" b="0" dirty="0" err="1">
                <a:solidFill>
                  <a:srgbClr val="13233E"/>
                </a:solidFill>
                <a:latin typeface="Arial"/>
              </a:rPr>
              <a:t>הנהלת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בית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הספר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והנהלה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בכירה</a:t>
            </a:r>
            <a:endParaRPr sz="71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30" name="Rounded Rectangle 329"/>
          <p:cNvSpPr/>
          <p:nvPr/>
        </p:nvSpPr>
        <p:spPr>
          <a:xfrm>
            <a:off x="3131820" y="9508562"/>
            <a:ext cx="164592" cy="164592"/>
          </a:xfrm>
          <a:prstGeom prst="roundRect">
            <a:avLst>
              <a:gd name="adj" fmla="val 12000"/>
            </a:avLst>
          </a:prstGeom>
          <a:solidFill>
            <a:srgbClr val="127A91"/>
          </a:solidFill>
          <a:ln w="1270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1" name="TextBox 330"/>
          <p:cNvSpPr txBox="1"/>
          <p:nvPr/>
        </p:nvSpPr>
        <p:spPr>
          <a:xfrm>
            <a:off x="3474720" y="9473184"/>
            <a:ext cx="141732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710" b="0" dirty="0" err="1">
                <a:solidFill>
                  <a:srgbClr val="13233E"/>
                </a:solidFill>
                <a:latin typeface="Arial"/>
              </a:rPr>
              <a:t>חטיבות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הלימוד</a:t>
            </a:r>
            <a:endParaRPr sz="71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32" name="Rounded Rectangle 331"/>
          <p:cNvSpPr/>
          <p:nvPr/>
        </p:nvSpPr>
        <p:spPr>
          <a:xfrm>
            <a:off x="5413248" y="9528048"/>
            <a:ext cx="164592" cy="164592"/>
          </a:xfrm>
          <a:prstGeom prst="roundRect">
            <a:avLst>
              <a:gd name="adj" fmla="val 12000"/>
            </a:avLst>
          </a:prstGeom>
          <a:solidFill>
            <a:srgbClr val="398B4A"/>
          </a:solidFill>
          <a:ln w="1270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3" name="TextBox 332"/>
          <p:cNvSpPr txBox="1"/>
          <p:nvPr/>
        </p:nvSpPr>
        <p:spPr>
          <a:xfrm>
            <a:off x="6044935" y="9462374"/>
            <a:ext cx="132588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710" b="0" dirty="0" err="1">
                <a:solidFill>
                  <a:srgbClr val="13233E"/>
                </a:solidFill>
                <a:latin typeface="Arial"/>
              </a:rPr>
              <a:t>הובלה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פדגוגית</a:t>
            </a:r>
            <a:endParaRPr sz="71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34" name="Rounded Rectangle 333"/>
          <p:cNvSpPr/>
          <p:nvPr/>
        </p:nvSpPr>
        <p:spPr>
          <a:xfrm>
            <a:off x="7950397" y="9494519"/>
            <a:ext cx="164592" cy="164592"/>
          </a:xfrm>
          <a:prstGeom prst="roundRect">
            <a:avLst>
              <a:gd name="adj" fmla="val 12000"/>
            </a:avLst>
          </a:prstGeom>
          <a:solidFill>
            <a:srgbClr val="7652B5"/>
          </a:solidFill>
          <a:ln w="1270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5" name="TextBox 334"/>
          <p:cNvSpPr txBox="1"/>
          <p:nvPr/>
        </p:nvSpPr>
        <p:spPr>
          <a:xfrm>
            <a:off x="8540014" y="9509547"/>
            <a:ext cx="1314784" cy="20159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lang="he-IL" sz="710" b="0" dirty="0">
                <a:solidFill>
                  <a:srgbClr val="13233E"/>
                </a:solidFill>
                <a:latin typeface="Arial"/>
              </a:rPr>
              <a:t>פיתוח ארגוני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משאבים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ושותפויות</a:t>
            </a:r>
            <a:endParaRPr sz="71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36" name="Rounded Rectangle 335"/>
          <p:cNvSpPr/>
          <p:nvPr/>
        </p:nvSpPr>
        <p:spPr>
          <a:xfrm>
            <a:off x="11303936" y="9523662"/>
            <a:ext cx="164592" cy="164592"/>
          </a:xfrm>
          <a:prstGeom prst="roundRect">
            <a:avLst>
              <a:gd name="adj" fmla="val 12000"/>
            </a:avLst>
          </a:prstGeom>
          <a:solidFill>
            <a:srgbClr val="B54776"/>
          </a:solidFill>
          <a:ln w="1270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7" name="TextBox 336"/>
          <p:cNvSpPr txBox="1"/>
          <p:nvPr/>
        </p:nvSpPr>
        <p:spPr>
          <a:xfrm>
            <a:off x="11887198" y="9509547"/>
            <a:ext cx="1280161" cy="20159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710" b="0" dirty="0" err="1">
                <a:solidFill>
                  <a:srgbClr val="13233E"/>
                </a:solidFill>
                <a:latin typeface="Arial"/>
              </a:rPr>
              <a:t>חינוך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חברתי־ערכי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ומצוינות</a:t>
            </a:r>
            <a:endParaRPr sz="71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38" name="Rounded Rectangle 337"/>
          <p:cNvSpPr/>
          <p:nvPr/>
        </p:nvSpPr>
        <p:spPr>
          <a:xfrm>
            <a:off x="14276672" y="9513941"/>
            <a:ext cx="164592" cy="164592"/>
          </a:xfrm>
          <a:prstGeom prst="roundRect">
            <a:avLst>
              <a:gd name="adj" fmla="val 12000"/>
            </a:avLst>
          </a:prstGeom>
          <a:solidFill>
            <a:srgbClr val="65758B"/>
          </a:solidFill>
          <a:ln w="1270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9" name="TextBox 338"/>
          <p:cNvSpPr txBox="1"/>
          <p:nvPr/>
        </p:nvSpPr>
        <p:spPr>
          <a:xfrm>
            <a:off x="14868144" y="9487537"/>
            <a:ext cx="1280160" cy="2743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710" b="0" dirty="0" err="1">
                <a:solidFill>
                  <a:srgbClr val="13233E"/>
                </a:solidFill>
                <a:latin typeface="Arial"/>
              </a:rPr>
              <a:t>תפעול</a:t>
            </a:r>
            <a:r>
              <a:rPr sz="71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10" b="0" dirty="0" err="1">
                <a:solidFill>
                  <a:srgbClr val="13233E"/>
                </a:solidFill>
                <a:latin typeface="Arial"/>
              </a:rPr>
              <a:t>ומנהלה</a:t>
            </a:r>
            <a:endParaRPr sz="710" b="0" dirty="0">
              <a:solidFill>
                <a:srgbClr val="13233E"/>
              </a:solidFill>
              <a:latin typeface="Arial"/>
            </a:endParaRPr>
          </a:p>
        </p:txBody>
      </p:sp>
      <p:sp>
        <p:nvSpPr>
          <p:cNvPr id="340" name="TextBox 339"/>
          <p:cNvSpPr txBox="1"/>
          <p:nvPr/>
        </p:nvSpPr>
        <p:spPr>
          <a:xfrm>
            <a:off x="15508224" y="9885550"/>
            <a:ext cx="2048256" cy="22313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1" dirty="0" err="1">
                <a:solidFill>
                  <a:srgbClr val="475569"/>
                </a:solidFill>
                <a:latin typeface="Arial"/>
              </a:rPr>
              <a:t>ממשקי</a:t>
            </a:r>
            <a:r>
              <a:rPr sz="850" b="1" dirty="0">
                <a:solidFill>
                  <a:srgbClr val="475569"/>
                </a:solidFill>
                <a:latin typeface="Arial"/>
              </a:rPr>
              <a:t> </a:t>
            </a:r>
            <a:r>
              <a:rPr sz="850" b="1" dirty="0" err="1">
                <a:solidFill>
                  <a:srgbClr val="475569"/>
                </a:solidFill>
                <a:latin typeface="Arial"/>
              </a:rPr>
              <a:t>כפיפות</a:t>
            </a:r>
            <a:r>
              <a:rPr sz="850" b="1" dirty="0">
                <a:solidFill>
                  <a:srgbClr val="475569"/>
                </a:solidFill>
                <a:latin typeface="Arial"/>
              </a:rPr>
              <a:t> </a:t>
            </a:r>
            <a:r>
              <a:rPr sz="850" b="1" dirty="0" err="1">
                <a:solidFill>
                  <a:srgbClr val="475569"/>
                </a:solidFill>
                <a:latin typeface="Arial"/>
              </a:rPr>
              <a:t>וזיקה</a:t>
            </a:r>
            <a:endParaRPr sz="850" b="1" dirty="0">
              <a:solidFill>
                <a:srgbClr val="475569"/>
              </a:solidFill>
              <a:latin typeface="Arial"/>
            </a:endParaRPr>
          </a:p>
        </p:txBody>
      </p:sp>
      <p:cxnSp>
        <p:nvCxnSpPr>
          <p:cNvPr id="341" name="Connector 340"/>
          <p:cNvCxnSpPr>
            <a:cxnSpLocks/>
          </p:cNvCxnSpPr>
          <p:nvPr/>
        </p:nvCxnSpPr>
        <p:spPr>
          <a:xfrm>
            <a:off x="13554074" y="10072035"/>
            <a:ext cx="323850" cy="0"/>
          </a:xfrm>
          <a:prstGeom prst="line">
            <a:avLst/>
          </a:prstGeom>
          <a:ln w="2286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3" name="Rounded Rectangle 342"/>
          <p:cNvSpPr/>
          <p:nvPr/>
        </p:nvSpPr>
        <p:spPr>
          <a:xfrm>
            <a:off x="4800600" y="9912096"/>
            <a:ext cx="146304" cy="146304"/>
          </a:xfrm>
          <a:prstGeom prst="roundRect">
            <a:avLst>
              <a:gd name="adj" fmla="val 12000"/>
            </a:avLst>
          </a:prstGeom>
          <a:solidFill>
            <a:srgbClr val="398B4A"/>
          </a:solidFill>
          <a:ln w="1270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4" name="Rounded Rectangle 343"/>
          <p:cNvSpPr/>
          <p:nvPr/>
        </p:nvSpPr>
        <p:spPr>
          <a:xfrm>
            <a:off x="5020056" y="9912096"/>
            <a:ext cx="146304" cy="146304"/>
          </a:xfrm>
          <a:prstGeom prst="roundRect">
            <a:avLst>
              <a:gd name="adj" fmla="val 12000"/>
            </a:avLst>
          </a:prstGeom>
          <a:solidFill>
            <a:srgbClr val="7652B5"/>
          </a:solidFill>
          <a:ln w="1270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5" name="Rounded Rectangle 344"/>
          <p:cNvSpPr/>
          <p:nvPr/>
        </p:nvSpPr>
        <p:spPr>
          <a:xfrm>
            <a:off x="5239512" y="9912096"/>
            <a:ext cx="146304" cy="146304"/>
          </a:xfrm>
          <a:prstGeom prst="roundRect">
            <a:avLst>
              <a:gd name="adj" fmla="val 12000"/>
            </a:avLst>
          </a:prstGeom>
          <a:solidFill>
            <a:srgbClr val="B54776"/>
          </a:solidFill>
          <a:ln w="1270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6" name="TextBox 345"/>
          <p:cNvSpPr txBox="1"/>
          <p:nvPr/>
        </p:nvSpPr>
        <p:spPr>
          <a:xfrm>
            <a:off x="5577840" y="9820656"/>
            <a:ext cx="5852160" cy="34747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720" b="0">
                <a:solidFill>
                  <a:srgbClr val="13233E"/>
                </a:solidFill>
                <a:latin typeface="Arial"/>
              </a:rPr>
              <a:t>צבע משותף — כפיפות מקצועית ותחומי אחריות ניהולית־מקצועית</a:t>
            </a:r>
          </a:p>
        </p:txBody>
      </p:sp>
      <p:cxnSp>
        <p:nvCxnSpPr>
          <p:cNvPr id="347" name="Connector 346"/>
          <p:cNvCxnSpPr>
            <a:cxnSpLocks/>
          </p:cNvCxnSpPr>
          <p:nvPr/>
        </p:nvCxnSpPr>
        <p:spPr>
          <a:xfrm>
            <a:off x="13881996" y="9879689"/>
            <a:ext cx="0" cy="377954"/>
          </a:xfrm>
          <a:prstGeom prst="line">
            <a:avLst/>
          </a:prstGeom>
          <a:ln w="2286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Connector 347"/>
          <p:cNvCxnSpPr>
            <a:cxnSpLocks/>
          </p:cNvCxnSpPr>
          <p:nvPr/>
        </p:nvCxnSpPr>
        <p:spPr>
          <a:xfrm flipH="1">
            <a:off x="10830988" y="10091927"/>
            <a:ext cx="1390650" cy="0"/>
          </a:xfrm>
          <a:prstGeom prst="line">
            <a:avLst/>
          </a:prstGeom>
          <a:ln w="2286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9" name="Connector 348"/>
          <p:cNvCxnSpPr>
            <a:cxnSpLocks/>
          </p:cNvCxnSpPr>
          <p:nvPr/>
        </p:nvCxnSpPr>
        <p:spPr>
          <a:xfrm>
            <a:off x="12975057" y="9866095"/>
            <a:ext cx="914400" cy="8898"/>
          </a:xfrm>
          <a:prstGeom prst="line">
            <a:avLst/>
          </a:prstGeom>
          <a:ln w="2286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TextBox 154">
            <a:extLst>
              <a:ext uri="{FF2B5EF4-FFF2-40B4-BE49-F238E27FC236}">
                <a16:creationId xmlns:a16="http://schemas.microsoft.com/office/drawing/2014/main" id="{B25C5831-4E84-46EE-B3B9-F67D743FACBF}"/>
              </a:ext>
            </a:extLst>
          </p:cNvPr>
          <p:cNvSpPr txBox="1"/>
          <p:nvPr/>
        </p:nvSpPr>
        <p:spPr>
          <a:xfrm>
            <a:off x="14209776" y="9899903"/>
            <a:ext cx="2194560" cy="23774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720" b="0" dirty="0" err="1">
                <a:solidFill>
                  <a:srgbClr val="13233E"/>
                </a:solidFill>
                <a:latin typeface="Arial"/>
              </a:rPr>
              <a:t>קו</a:t>
            </a:r>
            <a:r>
              <a:rPr sz="72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20" b="0" dirty="0" err="1">
                <a:solidFill>
                  <a:srgbClr val="13233E"/>
                </a:solidFill>
                <a:latin typeface="Arial"/>
              </a:rPr>
              <a:t>רציף</a:t>
            </a:r>
            <a:r>
              <a:rPr sz="720" b="0" dirty="0">
                <a:solidFill>
                  <a:srgbClr val="13233E"/>
                </a:solidFill>
                <a:latin typeface="Arial"/>
              </a:rPr>
              <a:t> — </a:t>
            </a:r>
            <a:r>
              <a:rPr sz="720" b="0" dirty="0" err="1">
                <a:solidFill>
                  <a:srgbClr val="13233E"/>
                </a:solidFill>
                <a:latin typeface="Arial"/>
              </a:rPr>
              <a:t>כפיפות</a:t>
            </a:r>
            <a:r>
              <a:rPr sz="72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20" b="0" dirty="0" err="1">
                <a:solidFill>
                  <a:srgbClr val="13233E"/>
                </a:solidFill>
                <a:latin typeface="Arial"/>
              </a:rPr>
              <a:t>ניהולית</a:t>
            </a:r>
            <a:r>
              <a:rPr sz="720" b="0" dirty="0">
                <a:solidFill>
                  <a:srgbClr val="13233E"/>
                </a:solidFill>
                <a:latin typeface="Arial"/>
              </a:rPr>
              <a:t> </a:t>
            </a:r>
            <a:r>
              <a:rPr sz="720" b="0" dirty="0" err="1">
                <a:solidFill>
                  <a:srgbClr val="13233E"/>
                </a:solidFill>
                <a:latin typeface="Arial"/>
              </a:rPr>
              <a:t>מלאה</a:t>
            </a:r>
            <a:endParaRPr sz="720" b="0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179" name="Connector 28">
            <a:extLst>
              <a:ext uri="{FF2B5EF4-FFF2-40B4-BE49-F238E27FC236}">
                <a16:creationId xmlns:a16="http://schemas.microsoft.com/office/drawing/2014/main" id="{7F9DA8AC-5FAE-4E99-8209-47D06F528FB5}"/>
              </a:ext>
            </a:extLst>
          </p:cNvPr>
          <p:cNvCxnSpPr>
            <a:cxnSpLocks/>
          </p:cNvCxnSpPr>
          <p:nvPr/>
        </p:nvCxnSpPr>
        <p:spPr>
          <a:xfrm flipH="1" flipV="1">
            <a:off x="386987" y="4791583"/>
            <a:ext cx="192445" cy="1489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Connector 28">
            <a:extLst>
              <a:ext uri="{FF2B5EF4-FFF2-40B4-BE49-F238E27FC236}">
                <a16:creationId xmlns:a16="http://schemas.microsoft.com/office/drawing/2014/main" id="{FA0CC05D-C8CA-42F8-A977-998C23E0D005}"/>
              </a:ext>
            </a:extLst>
          </p:cNvPr>
          <p:cNvCxnSpPr>
            <a:cxnSpLocks/>
            <a:endCxn id="34" idx="3"/>
          </p:cNvCxnSpPr>
          <p:nvPr/>
        </p:nvCxnSpPr>
        <p:spPr>
          <a:xfrm flipH="1" flipV="1">
            <a:off x="8577178" y="4238300"/>
            <a:ext cx="180164" cy="3133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2" name="Connector 28">
            <a:extLst>
              <a:ext uri="{FF2B5EF4-FFF2-40B4-BE49-F238E27FC236}">
                <a16:creationId xmlns:a16="http://schemas.microsoft.com/office/drawing/2014/main" id="{210E80C6-C192-4C63-B090-C2C33881CCCE}"/>
              </a:ext>
            </a:extLst>
          </p:cNvPr>
          <p:cNvCxnSpPr>
            <a:cxnSpLocks/>
            <a:stCxn id="36" idx="1"/>
            <a:endCxn id="44" idx="3"/>
          </p:cNvCxnSpPr>
          <p:nvPr/>
        </p:nvCxnSpPr>
        <p:spPr>
          <a:xfrm flipH="1" flipV="1">
            <a:off x="6531341" y="4776192"/>
            <a:ext cx="145689" cy="385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3" name="Connector 50">
            <a:extLst>
              <a:ext uri="{FF2B5EF4-FFF2-40B4-BE49-F238E27FC236}">
                <a16:creationId xmlns:a16="http://schemas.microsoft.com/office/drawing/2014/main" id="{EBAC658B-0E00-4507-8194-176687744A0C}"/>
              </a:ext>
            </a:extLst>
          </p:cNvPr>
          <p:cNvCxnSpPr>
            <a:cxnSpLocks/>
            <a:endCxn id="52" idx="3"/>
          </p:cNvCxnSpPr>
          <p:nvPr/>
        </p:nvCxnSpPr>
        <p:spPr>
          <a:xfrm flipH="1">
            <a:off x="17019872" y="4231286"/>
            <a:ext cx="265439" cy="9864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4" name="Connector 50">
            <a:extLst>
              <a:ext uri="{FF2B5EF4-FFF2-40B4-BE49-F238E27FC236}">
                <a16:creationId xmlns:a16="http://schemas.microsoft.com/office/drawing/2014/main" id="{C1E6A378-7329-4C5F-AC8E-023D1739192A}"/>
              </a:ext>
            </a:extLst>
          </p:cNvPr>
          <p:cNvCxnSpPr>
            <a:cxnSpLocks/>
            <a:endCxn id="58" idx="3"/>
          </p:cNvCxnSpPr>
          <p:nvPr/>
        </p:nvCxnSpPr>
        <p:spPr>
          <a:xfrm flipH="1">
            <a:off x="17019872" y="4779199"/>
            <a:ext cx="275674" cy="217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0" name="Connector 46">
            <a:extLst>
              <a:ext uri="{FF2B5EF4-FFF2-40B4-BE49-F238E27FC236}">
                <a16:creationId xmlns:a16="http://schemas.microsoft.com/office/drawing/2014/main" id="{32D4BE3E-EE8F-4578-A4D3-134FF14EA448}"/>
              </a:ext>
            </a:extLst>
          </p:cNvPr>
          <p:cNvCxnSpPr>
            <a:cxnSpLocks/>
          </p:cNvCxnSpPr>
          <p:nvPr/>
        </p:nvCxnSpPr>
        <p:spPr>
          <a:xfrm>
            <a:off x="10165372" y="4795722"/>
            <a:ext cx="254234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0" name="Connector 32">
            <a:extLst>
              <a:ext uri="{FF2B5EF4-FFF2-40B4-BE49-F238E27FC236}">
                <a16:creationId xmlns:a16="http://schemas.microsoft.com/office/drawing/2014/main" id="{D0F5B03D-EDEB-4B18-947A-C88245DCF7AC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5573690" y="3918873"/>
            <a:ext cx="1" cy="125951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1" name="Connector 32">
            <a:extLst>
              <a:ext uri="{FF2B5EF4-FFF2-40B4-BE49-F238E27FC236}">
                <a16:creationId xmlns:a16="http://schemas.microsoft.com/office/drawing/2014/main" id="{F3448F73-9368-489A-AA5C-5E4FE40F1FA6}"/>
              </a:ext>
            </a:extLst>
          </p:cNvPr>
          <p:cNvCxnSpPr>
            <a:cxnSpLocks/>
          </p:cNvCxnSpPr>
          <p:nvPr/>
        </p:nvCxnSpPr>
        <p:spPr>
          <a:xfrm flipV="1">
            <a:off x="3419433" y="3897173"/>
            <a:ext cx="0" cy="142349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1" name="Connector 50">
            <a:extLst>
              <a:ext uri="{FF2B5EF4-FFF2-40B4-BE49-F238E27FC236}">
                <a16:creationId xmlns:a16="http://schemas.microsoft.com/office/drawing/2014/main" id="{DC288B23-838C-454E-BBA3-DC08191EB97F}"/>
              </a:ext>
            </a:extLst>
          </p:cNvPr>
          <p:cNvCxnSpPr>
            <a:cxnSpLocks/>
          </p:cNvCxnSpPr>
          <p:nvPr/>
        </p:nvCxnSpPr>
        <p:spPr>
          <a:xfrm flipH="1">
            <a:off x="10181916" y="3744989"/>
            <a:ext cx="232898" cy="0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5" name="Rounded Rectangle 19">
            <a:extLst>
              <a:ext uri="{FF2B5EF4-FFF2-40B4-BE49-F238E27FC236}">
                <a16:creationId xmlns:a16="http://schemas.microsoft.com/office/drawing/2014/main" id="{089B8F16-332E-4BD4-A661-3067F3526BC3}"/>
              </a:ext>
            </a:extLst>
          </p:cNvPr>
          <p:cNvSpPr/>
          <p:nvPr/>
        </p:nvSpPr>
        <p:spPr>
          <a:xfrm>
            <a:off x="12481559" y="1732932"/>
            <a:ext cx="2468880" cy="640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7780">
            <a:solidFill>
              <a:srgbClr val="2563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576" tIns="27432" rIns="36576" bIns="27432" rtlCol="0" anchor="ctr"/>
          <a:lstStyle/>
          <a:p>
            <a:pPr algn="ctr"/>
            <a:r>
              <a:rPr sz="819" b="1" dirty="0" err="1">
                <a:solidFill>
                  <a:srgbClr val="13233E"/>
                </a:solidFill>
                <a:latin typeface="Arial"/>
              </a:rPr>
              <a:t>מנהלת</a:t>
            </a:r>
            <a:r>
              <a:rPr sz="819" b="1" dirty="0">
                <a:solidFill>
                  <a:srgbClr val="13233E"/>
                </a:solidFill>
                <a:latin typeface="Arial"/>
              </a:rPr>
              <a:t> </a:t>
            </a:r>
            <a:r>
              <a:rPr lang="he-IL" sz="819" b="1" dirty="0">
                <a:solidFill>
                  <a:srgbClr val="13233E"/>
                </a:solidFill>
                <a:latin typeface="Arial"/>
              </a:rPr>
              <a:t>מערכת שש שנתי</a:t>
            </a:r>
            <a:endParaRPr sz="819" b="1" dirty="0">
              <a:solidFill>
                <a:srgbClr val="13233E"/>
              </a:solidFill>
              <a:latin typeface="Arial"/>
            </a:endParaRPr>
          </a:p>
        </p:txBody>
      </p:sp>
      <p:cxnSp>
        <p:nvCxnSpPr>
          <p:cNvPr id="386" name="Connector 18">
            <a:extLst>
              <a:ext uri="{FF2B5EF4-FFF2-40B4-BE49-F238E27FC236}">
                <a16:creationId xmlns:a16="http://schemas.microsoft.com/office/drawing/2014/main" id="{A824A963-B7B3-466D-9847-F41B30A6DAD7}"/>
              </a:ext>
            </a:extLst>
          </p:cNvPr>
          <p:cNvCxnSpPr>
            <a:cxnSpLocks/>
          </p:cNvCxnSpPr>
          <p:nvPr/>
        </p:nvCxnSpPr>
        <p:spPr>
          <a:xfrm>
            <a:off x="13685654" y="1557528"/>
            <a:ext cx="0" cy="175404"/>
          </a:xfrm>
          <a:prstGeom prst="line">
            <a:avLst/>
          </a:prstGeom>
          <a:ln w="15240">
            <a:solidFill>
              <a:srgbClr val="4755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7" name="Rectangle 386"/>
          <p:cNvSpPr/>
          <p:nvPr/>
        </p:nvSpPr>
        <p:spPr>
          <a:xfrm>
            <a:off x="137160" y="7955279"/>
            <a:ext cx="18013680" cy="868680"/>
          </a:xfrm>
          <a:prstGeom prst="rect">
            <a:avLst/>
          </a:prstGeom>
          <a:solidFill>
            <a:srgbClr val="F7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8" name="Rectangle 387"/>
          <p:cNvSpPr/>
          <p:nvPr/>
        </p:nvSpPr>
        <p:spPr>
          <a:xfrm>
            <a:off x="137160" y="9125712"/>
            <a:ext cx="18013680" cy="1161288"/>
          </a:xfrm>
          <a:prstGeom prst="rect">
            <a:avLst/>
          </a:prstGeom>
          <a:solidFill>
            <a:srgbClr val="F7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9" name="Rounded Rectangle 388"/>
          <p:cNvSpPr/>
          <p:nvPr/>
        </p:nvSpPr>
        <p:spPr>
          <a:xfrm>
            <a:off x="182880" y="8028431"/>
            <a:ext cx="17739360" cy="347472"/>
          </a:xfrm>
          <a:prstGeom prst="roundRect">
            <a:avLst>
              <a:gd name="adj" fmla="val 8000"/>
            </a:avLst>
          </a:prstGeom>
          <a:solidFill>
            <a:srgbClr val="65758B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0" name="TextBox 389"/>
          <p:cNvSpPr txBox="1"/>
          <p:nvPr/>
        </p:nvSpPr>
        <p:spPr>
          <a:xfrm>
            <a:off x="8138160" y="8083296"/>
            <a:ext cx="2011680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1030" b="1">
                <a:solidFill>
                  <a:srgbClr val="FFFFFF"/>
                </a:solidFill>
                <a:latin typeface="Arial"/>
              </a:rPr>
              <a:t>תפעול ומנהלה</a:t>
            </a:r>
          </a:p>
        </p:txBody>
      </p:sp>
      <p:sp>
        <p:nvSpPr>
          <p:cNvPr id="391" name="Rounded Rectangle 390"/>
          <p:cNvSpPr/>
          <p:nvPr/>
        </p:nvSpPr>
        <p:spPr>
          <a:xfrm>
            <a:off x="201168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2" name="TextBox 391"/>
          <p:cNvSpPr txBox="1"/>
          <p:nvPr/>
        </p:nvSpPr>
        <p:spPr>
          <a:xfrm>
            <a:off x="228600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קניינית</a:t>
            </a:r>
          </a:p>
        </p:txBody>
      </p:sp>
      <p:sp>
        <p:nvSpPr>
          <p:cNvPr id="393" name="Rounded Rectangle 392"/>
          <p:cNvSpPr/>
          <p:nvPr/>
        </p:nvSpPr>
        <p:spPr>
          <a:xfrm>
            <a:off x="2434590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4" name="TextBox 393"/>
          <p:cNvSpPr txBox="1"/>
          <p:nvPr/>
        </p:nvSpPr>
        <p:spPr>
          <a:xfrm>
            <a:off x="2462022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ספרנית</a:t>
            </a:r>
          </a:p>
        </p:txBody>
      </p:sp>
      <p:sp>
        <p:nvSpPr>
          <p:cNvPr id="395" name="Rounded Rectangle 394"/>
          <p:cNvSpPr/>
          <p:nvPr/>
        </p:nvSpPr>
        <p:spPr>
          <a:xfrm>
            <a:off x="4668012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6" name="TextBox 395"/>
          <p:cNvSpPr txBox="1"/>
          <p:nvPr/>
        </p:nvSpPr>
        <p:spPr>
          <a:xfrm>
            <a:off x="4695444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לבורנטית</a:t>
            </a:r>
          </a:p>
        </p:txBody>
      </p:sp>
      <p:sp>
        <p:nvSpPr>
          <p:cNvPr id="397" name="Rounded Rectangle 396"/>
          <p:cNvSpPr/>
          <p:nvPr/>
        </p:nvSpPr>
        <p:spPr>
          <a:xfrm>
            <a:off x="6901433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8" name="TextBox 397"/>
          <p:cNvSpPr txBox="1"/>
          <p:nvPr/>
        </p:nvSpPr>
        <p:spPr>
          <a:xfrm>
            <a:off x="6928866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טכנאי מחשבים</a:t>
            </a:r>
          </a:p>
        </p:txBody>
      </p:sp>
      <p:sp>
        <p:nvSpPr>
          <p:cNvPr id="399" name="Rounded Rectangle 398"/>
          <p:cNvSpPr/>
          <p:nvPr/>
        </p:nvSpPr>
        <p:spPr>
          <a:xfrm>
            <a:off x="9134856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0" name="TextBox 399"/>
          <p:cNvSpPr txBox="1"/>
          <p:nvPr/>
        </p:nvSpPr>
        <p:spPr>
          <a:xfrm>
            <a:off x="9162288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ביטחון</a:t>
            </a:r>
          </a:p>
        </p:txBody>
      </p:sp>
      <p:sp>
        <p:nvSpPr>
          <p:cNvPr id="401" name="Rounded Rectangle 400"/>
          <p:cNvSpPr/>
          <p:nvPr/>
        </p:nvSpPr>
        <p:spPr>
          <a:xfrm>
            <a:off x="11368278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2" name="TextBox 401"/>
          <p:cNvSpPr txBox="1"/>
          <p:nvPr/>
        </p:nvSpPr>
        <p:spPr>
          <a:xfrm>
            <a:off x="11395709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תומכות חינוך</a:t>
            </a:r>
          </a:p>
        </p:txBody>
      </p:sp>
      <p:sp>
        <p:nvSpPr>
          <p:cNvPr id="403" name="Rounded Rectangle 402"/>
          <p:cNvSpPr/>
          <p:nvPr/>
        </p:nvSpPr>
        <p:spPr>
          <a:xfrm>
            <a:off x="13601700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4" name="TextBox 403"/>
          <p:cNvSpPr txBox="1"/>
          <p:nvPr/>
        </p:nvSpPr>
        <p:spPr>
          <a:xfrm>
            <a:off x="13629132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מתרגלות</a:t>
            </a:r>
          </a:p>
        </p:txBody>
      </p:sp>
      <p:sp>
        <p:nvSpPr>
          <p:cNvPr id="405" name="Rounded Rectangle 404"/>
          <p:cNvSpPr/>
          <p:nvPr/>
        </p:nvSpPr>
        <p:spPr>
          <a:xfrm>
            <a:off x="15835122" y="8485632"/>
            <a:ext cx="2105406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6" name="TextBox 405"/>
          <p:cNvSpPr txBox="1"/>
          <p:nvPr/>
        </p:nvSpPr>
        <p:spPr>
          <a:xfrm>
            <a:off x="15862554" y="8549640"/>
            <a:ext cx="2050541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720" b="0">
                <a:solidFill>
                  <a:srgbClr val="13233E"/>
                </a:solidFill>
                <a:latin typeface="Arial"/>
              </a:rPr>
              <a:t>מנהלת אדמניסטרטיבית</a:t>
            </a:r>
          </a:p>
        </p:txBody>
      </p:sp>
      <p:cxnSp>
        <p:nvCxnSpPr>
          <p:cNvPr id="407" name="Connector 406"/>
          <p:cNvCxnSpPr/>
          <p:nvPr/>
        </p:nvCxnSpPr>
        <p:spPr>
          <a:xfrm>
            <a:off x="640080" y="8375904"/>
            <a:ext cx="16824960" cy="0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8" name="Connector 407"/>
          <p:cNvCxnSpPr/>
          <p:nvPr/>
        </p:nvCxnSpPr>
        <p:spPr>
          <a:xfrm>
            <a:off x="1253870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9" name="Connector 408"/>
          <p:cNvCxnSpPr/>
          <p:nvPr/>
        </p:nvCxnSpPr>
        <p:spPr>
          <a:xfrm>
            <a:off x="3487293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0" name="Connector 409"/>
          <p:cNvCxnSpPr/>
          <p:nvPr/>
        </p:nvCxnSpPr>
        <p:spPr>
          <a:xfrm>
            <a:off x="5720715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1" name="Connector 410"/>
          <p:cNvCxnSpPr/>
          <p:nvPr/>
        </p:nvCxnSpPr>
        <p:spPr>
          <a:xfrm>
            <a:off x="7954136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2" name="Connector 411"/>
          <p:cNvCxnSpPr/>
          <p:nvPr/>
        </p:nvCxnSpPr>
        <p:spPr>
          <a:xfrm>
            <a:off x="10187559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3" name="Connector 412"/>
          <p:cNvCxnSpPr/>
          <p:nvPr/>
        </p:nvCxnSpPr>
        <p:spPr>
          <a:xfrm>
            <a:off x="12420980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4" name="Connector 413"/>
          <p:cNvCxnSpPr/>
          <p:nvPr/>
        </p:nvCxnSpPr>
        <p:spPr>
          <a:xfrm>
            <a:off x="14654403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5" name="Connector 414"/>
          <p:cNvCxnSpPr/>
          <p:nvPr/>
        </p:nvCxnSpPr>
        <p:spPr>
          <a:xfrm>
            <a:off x="16887825" y="8375904"/>
            <a:ext cx="0" cy="109728"/>
          </a:xfrm>
          <a:prstGeom prst="line">
            <a:avLst/>
          </a:prstGeom>
          <a:ln w="1270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6" name="TextBox 415"/>
          <p:cNvSpPr txBox="1"/>
          <p:nvPr/>
        </p:nvSpPr>
        <p:spPr>
          <a:xfrm>
            <a:off x="16459200" y="9272016"/>
            <a:ext cx="1280160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/>
            <a:r>
              <a:rPr sz="900" b="1">
                <a:solidFill>
                  <a:srgbClr val="13233E"/>
                </a:solidFill>
                <a:latin typeface="Arial"/>
              </a:rPr>
              <a:t>מקרא</a:t>
            </a:r>
          </a:p>
        </p:txBody>
      </p:sp>
      <p:sp>
        <p:nvSpPr>
          <p:cNvPr id="417" name="TextBox 416"/>
          <p:cNvSpPr txBox="1"/>
          <p:nvPr/>
        </p:nvSpPr>
        <p:spPr>
          <a:xfrm>
            <a:off x="15407640" y="9445752"/>
            <a:ext cx="2331720" cy="1463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/>
            <a:r>
              <a:rPr sz="770" b="1">
                <a:solidFill>
                  <a:srgbClr val="6B7280"/>
                </a:solidFill>
                <a:latin typeface="Arial"/>
              </a:rPr>
              <a:t>שכבות המבנה</a:t>
            </a:r>
          </a:p>
        </p:txBody>
      </p:sp>
      <p:sp>
        <p:nvSpPr>
          <p:cNvPr id="418" name="Rounded Rectangle 417"/>
          <p:cNvSpPr/>
          <p:nvPr/>
        </p:nvSpPr>
        <p:spPr>
          <a:xfrm>
            <a:off x="274320" y="961948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A6"/>
          </a:solidFill>
          <a:ln w="11430">
            <a:solidFill>
              <a:srgbClr val="2563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9" name="TextBox 418"/>
          <p:cNvSpPr txBox="1"/>
          <p:nvPr/>
        </p:nvSpPr>
        <p:spPr>
          <a:xfrm>
            <a:off x="457200" y="9582912"/>
            <a:ext cx="2487168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55" b="0">
                <a:solidFill>
                  <a:srgbClr val="13233E"/>
                </a:solidFill>
                <a:latin typeface="Arial"/>
              </a:rPr>
              <a:t>הנהלת בית הספר והנהלה בכירה</a:t>
            </a:r>
          </a:p>
        </p:txBody>
      </p:sp>
      <p:sp>
        <p:nvSpPr>
          <p:cNvPr id="420" name="Rounded Rectangle 419"/>
          <p:cNvSpPr/>
          <p:nvPr/>
        </p:nvSpPr>
        <p:spPr>
          <a:xfrm>
            <a:off x="3017520" y="961948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27A91"/>
          </a:solidFill>
          <a:ln w="11430">
            <a:solidFill>
              <a:srgbClr val="127A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1" name="TextBox 420"/>
          <p:cNvSpPr txBox="1"/>
          <p:nvPr/>
        </p:nvSpPr>
        <p:spPr>
          <a:xfrm>
            <a:off x="3200400" y="9582912"/>
            <a:ext cx="1261872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55" b="0">
                <a:solidFill>
                  <a:srgbClr val="13233E"/>
                </a:solidFill>
                <a:latin typeface="Arial"/>
              </a:rPr>
              <a:t>חטיבות הלימוד</a:t>
            </a:r>
          </a:p>
        </p:txBody>
      </p:sp>
      <p:sp>
        <p:nvSpPr>
          <p:cNvPr id="422" name="Rounded Rectangle 421"/>
          <p:cNvSpPr/>
          <p:nvPr/>
        </p:nvSpPr>
        <p:spPr>
          <a:xfrm>
            <a:off x="4956048" y="961948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398B4A"/>
          </a:solidFill>
          <a:ln w="1143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3" name="TextBox 422"/>
          <p:cNvSpPr txBox="1"/>
          <p:nvPr/>
        </p:nvSpPr>
        <p:spPr>
          <a:xfrm>
            <a:off x="5138928" y="9582912"/>
            <a:ext cx="1170432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55" b="0">
                <a:solidFill>
                  <a:srgbClr val="13233E"/>
                </a:solidFill>
                <a:latin typeface="Arial"/>
              </a:rPr>
              <a:t>הובלה פדגוגית</a:t>
            </a:r>
          </a:p>
        </p:txBody>
      </p:sp>
      <p:sp>
        <p:nvSpPr>
          <p:cNvPr id="424" name="Rounded Rectangle 423"/>
          <p:cNvSpPr/>
          <p:nvPr/>
        </p:nvSpPr>
        <p:spPr>
          <a:xfrm>
            <a:off x="6839712" y="961948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7652B5"/>
          </a:solidFill>
          <a:ln w="1143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5" name="TextBox 424"/>
          <p:cNvSpPr txBox="1"/>
          <p:nvPr/>
        </p:nvSpPr>
        <p:spPr>
          <a:xfrm>
            <a:off x="7022592" y="9582912"/>
            <a:ext cx="2523744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55" b="0">
                <a:solidFill>
                  <a:srgbClr val="13233E"/>
                </a:solidFill>
                <a:latin typeface="Arial"/>
              </a:rPr>
              <a:t>פיתוח ארגוני, משאבים ושותפויות</a:t>
            </a:r>
          </a:p>
        </p:txBody>
      </p:sp>
      <p:sp>
        <p:nvSpPr>
          <p:cNvPr id="426" name="Rounded Rectangle 425"/>
          <p:cNvSpPr/>
          <p:nvPr/>
        </p:nvSpPr>
        <p:spPr>
          <a:xfrm>
            <a:off x="10040112" y="961948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B54776"/>
          </a:solidFill>
          <a:ln w="1143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7" name="TextBox 426"/>
          <p:cNvSpPr txBox="1"/>
          <p:nvPr/>
        </p:nvSpPr>
        <p:spPr>
          <a:xfrm>
            <a:off x="10222992" y="9582912"/>
            <a:ext cx="1956816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55" b="0">
                <a:solidFill>
                  <a:srgbClr val="13233E"/>
                </a:solidFill>
                <a:latin typeface="Arial"/>
              </a:rPr>
              <a:t>חינוך חברתי־ערכי ומצוינות</a:t>
            </a:r>
          </a:p>
        </p:txBody>
      </p:sp>
      <p:sp>
        <p:nvSpPr>
          <p:cNvPr id="428" name="Rounded Rectangle 427"/>
          <p:cNvSpPr/>
          <p:nvPr/>
        </p:nvSpPr>
        <p:spPr>
          <a:xfrm>
            <a:off x="12829032" y="961948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65758B"/>
          </a:solidFill>
          <a:ln w="11430">
            <a:solidFill>
              <a:srgbClr val="6575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9" name="TextBox 428"/>
          <p:cNvSpPr txBox="1"/>
          <p:nvPr/>
        </p:nvSpPr>
        <p:spPr>
          <a:xfrm>
            <a:off x="13011911" y="9582912"/>
            <a:ext cx="1216152" cy="20116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55" b="0">
                <a:solidFill>
                  <a:srgbClr val="13233E"/>
                </a:solidFill>
                <a:latin typeface="Arial"/>
              </a:rPr>
              <a:t>תפעול ומנהלה</a:t>
            </a:r>
          </a:p>
        </p:txBody>
      </p:sp>
      <p:sp>
        <p:nvSpPr>
          <p:cNvPr id="430" name="TextBox 429"/>
          <p:cNvSpPr txBox="1"/>
          <p:nvPr/>
        </p:nvSpPr>
        <p:spPr>
          <a:xfrm>
            <a:off x="15407640" y="9784080"/>
            <a:ext cx="2331720" cy="146304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/>
            <a:r>
              <a:rPr sz="770" b="1">
                <a:solidFill>
                  <a:srgbClr val="6B7280"/>
                </a:solidFill>
                <a:latin typeface="Arial"/>
              </a:rPr>
              <a:t>ממשקי כפיפות וזיקה</a:t>
            </a:r>
          </a:p>
        </p:txBody>
      </p:sp>
      <p:cxnSp>
        <p:nvCxnSpPr>
          <p:cNvPr id="431" name="Connector 430"/>
          <p:cNvCxnSpPr/>
          <p:nvPr/>
        </p:nvCxnSpPr>
        <p:spPr>
          <a:xfrm>
            <a:off x="384048" y="9985248"/>
            <a:ext cx="786384" cy="0"/>
          </a:xfrm>
          <a:prstGeom prst="line">
            <a:avLst/>
          </a:prstGeom>
          <a:ln w="190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2" name="TextBox 431"/>
          <p:cNvSpPr txBox="1"/>
          <p:nvPr/>
        </p:nvSpPr>
        <p:spPr>
          <a:xfrm>
            <a:off x="1298448" y="9902952"/>
            <a:ext cx="2240280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65" b="0">
                <a:solidFill>
                  <a:srgbClr val="13233E"/>
                </a:solidFill>
                <a:latin typeface="Arial"/>
              </a:rPr>
              <a:t>קו רציף — כפיפות ניהולית ישירה</a:t>
            </a:r>
          </a:p>
        </p:txBody>
      </p:sp>
      <p:sp>
        <p:nvSpPr>
          <p:cNvPr id="433" name="Rounded Rectangle 432"/>
          <p:cNvSpPr/>
          <p:nvPr/>
        </p:nvSpPr>
        <p:spPr>
          <a:xfrm>
            <a:off x="4251960" y="9921240"/>
            <a:ext cx="118872" cy="118872"/>
          </a:xfrm>
          <a:prstGeom prst="roundRect">
            <a:avLst>
              <a:gd name="adj" fmla="val 8000"/>
            </a:avLst>
          </a:prstGeom>
          <a:solidFill>
            <a:srgbClr val="398B4A"/>
          </a:solidFill>
          <a:ln w="11430">
            <a:solidFill>
              <a:srgbClr val="398B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4" name="Rounded Rectangle 433"/>
          <p:cNvSpPr/>
          <p:nvPr/>
        </p:nvSpPr>
        <p:spPr>
          <a:xfrm>
            <a:off x="4453128" y="9921240"/>
            <a:ext cx="118872" cy="118872"/>
          </a:xfrm>
          <a:prstGeom prst="roundRect">
            <a:avLst>
              <a:gd name="adj" fmla="val 8000"/>
            </a:avLst>
          </a:prstGeom>
          <a:solidFill>
            <a:srgbClr val="7652B5"/>
          </a:solidFill>
          <a:ln w="11430">
            <a:solidFill>
              <a:srgbClr val="7652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5" name="Rounded Rectangle 434"/>
          <p:cNvSpPr/>
          <p:nvPr/>
        </p:nvSpPr>
        <p:spPr>
          <a:xfrm>
            <a:off x="4654296" y="9921240"/>
            <a:ext cx="118872" cy="118872"/>
          </a:xfrm>
          <a:prstGeom prst="roundRect">
            <a:avLst>
              <a:gd name="adj" fmla="val 8000"/>
            </a:avLst>
          </a:prstGeom>
          <a:solidFill>
            <a:srgbClr val="B54776"/>
          </a:solidFill>
          <a:ln w="11430">
            <a:solidFill>
              <a:srgbClr val="B547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6" name="TextBox 435"/>
          <p:cNvSpPr txBox="1"/>
          <p:nvPr/>
        </p:nvSpPr>
        <p:spPr>
          <a:xfrm>
            <a:off x="4983480" y="9875520"/>
            <a:ext cx="5074920" cy="16459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665" b="0">
                <a:solidFill>
                  <a:srgbClr val="13233E"/>
                </a:solidFill>
                <a:latin typeface="Arial"/>
              </a:rPr>
              <a:t>צבע משותף — כפיפות מקצועית ותחומי אחריות ניהולית־מקצועית</a:t>
            </a:r>
          </a:p>
        </p:txBody>
      </p:sp>
      <p:cxnSp>
        <p:nvCxnSpPr>
          <p:cNvPr id="437" name="Connector 436"/>
          <p:cNvCxnSpPr/>
          <p:nvPr/>
        </p:nvCxnSpPr>
        <p:spPr>
          <a:xfrm>
            <a:off x="11292840" y="9976104"/>
            <a:ext cx="502920" cy="0"/>
          </a:xfrm>
          <a:prstGeom prst="line">
            <a:avLst/>
          </a:prstGeom>
          <a:ln w="190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8" name="Connector 437"/>
          <p:cNvCxnSpPr/>
          <p:nvPr/>
        </p:nvCxnSpPr>
        <p:spPr>
          <a:xfrm flipV="1">
            <a:off x="11795760" y="9811512"/>
            <a:ext cx="0" cy="164592"/>
          </a:xfrm>
          <a:prstGeom prst="line">
            <a:avLst/>
          </a:prstGeom>
          <a:ln w="190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9" name="Connector 438"/>
          <p:cNvCxnSpPr/>
          <p:nvPr/>
        </p:nvCxnSpPr>
        <p:spPr>
          <a:xfrm>
            <a:off x="11795760" y="9811512"/>
            <a:ext cx="502920" cy="0"/>
          </a:xfrm>
          <a:prstGeom prst="line">
            <a:avLst/>
          </a:prstGeom>
          <a:ln w="19050">
            <a:solidFill>
              <a:srgbClr val="6B72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276</Words>
  <Application>Microsoft Office PowerPoint</Application>
  <PresentationFormat>מותאם אישית</PresentationFormat>
  <Paragraphs>82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subject/>
  <dc:creator>USER</dc:creator>
  <cp:keywords/>
  <dc:description>generated using python-pptx</dc:description>
  <cp:lastModifiedBy>Yosefa Katz</cp:lastModifiedBy>
  <cp:revision>31</cp:revision>
  <dcterms:created xsi:type="dcterms:W3CDTF">2013-01-27T09:14:16Z</dcterms:created>
  <dcterms:modified xsi:type="dcterms:W3CDTF">2026-09-02T08:43:54Z</dcterms:modified>
  <cp:category/>
</cp:coreProperties>
</file>